
<file path=[Content_Types].xml><?xml version="1.0" encoding="utf-8"?>
<Types xmlns="http://schemas.openxmlformats.org/package/2006/content-types">
  <Default Extension="png" ContentType="image/png"/>
  <Default Extension="svg" ContentType="image/svg+xml"/>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22"/>
  </p:notesMasterIdLst>
  <p:handoutMasterIdLst>
    <p:handoutMasterId r:id="rId23"/>
  </p:handoutMasterIdLst>
  <p:sldIdLst>
    <p:sldId id="270" r:id="rId3"/>
    <p:sldId id="306" r:id="rId4"/>
    <p:sldId id="307" r:id="rId5"/>
    <p:sldId id="308" r:id="rId6"/>
    <p:sldId id="309" r:id="rId7"/>
    <p:sldId id="310" r:id="rId8"/>
    <p:sldId id="311" r:id="rId9"/>
    <p:sldId id="326" r:id="rId10"/>
    <p:sldId id="320" r:id="rId11"/>
    <p:sldId id="362" r:id="rId12"/>
    <p:sldId id="363" r:id="rId13"/>
    <p:sldId id="318" r:id="rId14"/>
    <p:sldId id="317" r:id="rId15"/>
    <p:sldId id="316" r:id="rId16"/>
    <p:sldId id="327" r:id="rId17"/>
    <p:sldId id="323" r:id="rId18"/>
    <p:sldId id="315" r:id="rId19"/>
    <p:sldId id="313" r:id="rId20"/>
    <p:sldId id="324"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390A4A-1E5E-EAAC-C00F-012D9FB7A7EB}" v="15" dt="2018-08-17T10:58:36.118"/>
    <p1510:client id="{A47E73F8-9BC4-4BC1-A364-ABB17F88379B}" v="173" dt="2018-08-17T12:21:08.472"/>
    <p1510:client id="{3B1E0AEA-C340-4E69-A252-45A3A05A0570}" v="1" dt="2018-08-21T11:40:26.3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2" d="100"/>
          <a:sy n="72" d="100"/>
        </p:scale>
        <p:origin x="660"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85" d="100"/>
          <a:sy n="85" d="100"/>
        </p:scale>
        <p:origin x="295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E9150346-216C-45EA-8F2B-7602F4261D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4ABCDDA6-8435-49BE-9176-A25EC8022F4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625947-1CE6-482A-AE91-C053145FE625}" type="datetimeFigureOut">
              <a:rPr lang="nl-NL" smtClean="0"/>
              <a:t>22-8-2018</a:t>
            </a:fld>
            <a:endParaRPr lang="nl-NL"/>
          </a:p>
        </p:txBody>
      </p:sp>
      <p:sp>
        <p:nvSpPr>
          <p:cNvPr id="4" name="Tijdelijke aanduiding voor voettekst 3">
            <a:extLst>
              <a:ext uri="{FF2B5EF4-FFF2-40B4-BE49-F238E27FC236}">
                <a16:creationId xmlns:a16="http://schemas.microsoft.com/office/drawing/2014/main" id="{C9DE7681-B072-43A2-BD11-66AF57F88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FD2B15B4-DA60-4EE0-8104-2B036962597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D7BB8A-F948-4FEC-AC0B-7BD077C7B820}" type="slidenum">
              <a:rPr lang="nl-NL" smtClean="0"/>
              <a:t>‹nr.›</a:t>
            </a:fld>
            <a:endParaRPr lang="nl-NL"/>
          </a:p>
        </p:txBody>
      </p:sp>
    </p:spTree>
    <p:extLst>
      <p:ext uri="{BB962C8B-B14F-4D97-AF65-F5344CB8AC3E}">
        <p14:creationId xmlns:p14="http://schemas.microsoft.com/office/powerpoint/2010/main" val="1303165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1F3BC-5887-4FB4-A343-332169CBA0F0}" type="datetimeFigureOut">
              <a:rPr lang="nl-NL" smtClean="0"/>
              <a:t>22-8-2018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B418AF-24C8-4AFB-A8A3-7679017D9AFD}" type="slidenum">
              <a:rPr lang="nl-NL" smtClean="0"/>
              <a:t>‹nr.›</a:t>
            </a:fld>
            <a:endParaRPr lang="nl-NL"/>
          </a:p>
        </p:txBody>
      </p:sp>
    </p:spTree>
    <p:extLst>
      <p:ext uri="{BB962C8B-B14F-4D97-AF65-F5344CB8AC3E}">
        <p14:creationId xmlns:p14="http://schemas.microsoft.com/office/powerpoint/2010/main" val="3745608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a:t>Mentoren stellen zichzelf voor en vermelden hun email adres waarop je te bereiken bent.</a:t>
            </a:r>
          </a:p>
          <a:p>
            <a:r>
              <a:rPr lang="nl-NL"/>
              <a:t>Verwijder de twee teamleider die niet van toepassing zijn. De teamleider komt zichzelf ook voorstellen in de klas, maar het is goed als de gegevens van de teamleider in de presentatie staan die je later deelt via de mail met de ouders van je mentorklas.</a:t>
            </a:r>
          </a:p>
        </p:txBody>
      </p:sp>
    </p:spTree>
    <p:extLst>
      <p:ext uri="{BB962C8B-B14F-4D97-AF65-F5344CB8AC3E}">
        <p14:creationId xmlns:p14="http://schemas.microsoft.com/office/powerpoint/2010/main" val="1816557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a:t>Naast de vaste lesactiviteiten organiseren we als Zuidwest ook andere activiteiten die de leerlingen vormen. In de presentatie vertel je wat er dan onder valt. Verdere informatie volgt via de administratie. </a:t>
            </a:r>
          </a:p>
        </p:txBody>
      </p:sp>
    </p:spTree>
    <p:extLst>
      <p:ext uri="{BB962C8B-B14F-4D97-AF65-F5344CB8AC3E}">
        <p14:creationId xmlns:p14="http://schemas.microsoft.com/office/powerpoint/2010/main" val="4052463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en-US" err="1"/>
              <a:t>Trajectvoorziening</a:t>
            </a:r>
            <a:r>
              <a:rPr lang="en-US"/>
              <a:t> = </a:t>
            </a:r>
            <a:r>
              <a:rPr lang="nl-NL" sz="2400" b="0" i="1" u="none" strike="noStrike" kern="1200" baseline="0">
                <a:solidFill>
                  <a:schemeClr val="tx1"/>
                </a:solidFill>
                <a:latin typeface="Helvetica Neue"/>
                <a:ea typeface="Helvetica Neue"/>
                <a:cs typeface="Helvetica Neue"/>
                <a:sym typeface="Helvetica Neue"/>
              </a:rPr>
              <a:t>maatwerktrajecten binnen de locatie die het mogelijk maken dat de leerling succesvol deelneemt aan het reguliere onderwijsproces. Inhoud, duur en intensiteit volgen uit specifieke onderwijsbehoeften van de leerling. Denk aan reguliere aanbod zorgteam, bijv. individuele leerlingbegeleiding,  </a:t>
            </a:r>
            <a:r>
              <a:rPr lang="nl-NL" sz="2400" b="0" i="1" u="none" strike="noStrike" kern="1200" baseline="0" err="1">
                <a:solidFill>
                  <a:schemeClr val="tx1"/>
                </a:solidFill>
                <a:latin typeface="Helvetica Neue"/>
                <a:ea typeface="Helvetica Neue"/>
                <a:cs typeface="Helvetica Neue"/>
                <a:sym typeface="Helvetica Neue"/>
              </a:rPr>
              <a:t>sova</a:t>
            </a:r>
            <a:r>
              <a:rPr lang="nl-NL" sz="2400" b="0" i="1" u="none" strike="noStrike" kern="1200" baseline="0">
                <a:solidFill>
                  <a:schemeClr val="tx1"/>
                </a:solidFill>
                <a:latin typeface="Helvetica Neue"/>
                <a:ea typeface="Helvetica Neue"/>
                <a:cs typeface="Helvetica Neue"/>
                <a:sym typeface="Helvetica Neue"/>
              </a:rPr>
              <a:t>-training, ondersteuning bij plannen &amp; organiseren, observaties in de klas, enz.</a:t>
            </a:r>
          </a:p>
          <a:p>
            <a:endParaRPr lang="en-US" sz="2400" b="0" i="1" u="none" strike="noStrike" kern="1200" baseline="0">
              <a:solidFill>
                <a:schemeClr val="tx1"/>
              </a:solidFill>
              <a:latin typeface="Helvetica Neue"/>
              <a:ea typeface="Helvetica Neue"/>
              <a:cs typeface="Helvetica Neue"/>
              <a:sym typeface="Helvetica Neue"/>
            </a:endParaRPr>
          </a:p>
          <a:p>
            <a:r>
              <a:rPr lang="en-US" sz="2400" b="0" i="1" u="none" strike="noStrike" kern="1200" baseline="0" err="1">
                <a:solidFill>
                  <a:schemeClr val="tx1"/>
                </a:solidFill>
                <a:latin typeface="Helvetica Neue"/>
                <a:ea typeface="Helvetica Neue"/>
                <a:cs typeface="Helvetica Neue"/>
                <a:sym typeface="Helvetica Neue"/>
              </a:rPr>
              <a:t>Koersklas</a:t>
            </a:r>
            <a:r>
              <a:rPr lang="en-US" sz="2400" b="0" i="1" u="none" strike="noStrike" kern="1200" baseline="0">
                <a:solidFill>
                  <a:schemeClr val="tx1"/>
                </a:solidFill>
                <a:latin typeface="Helvetica Neue"/>
                <a:ea typeface="Helvetica Neue"/>
                <a:cs typeface="Helvetica Neue"/>
                <a:sym typeface="Helvetica Neue"/>
              </a:rPr>
              <a:t> = </a:t>
            </a:r>
            <a:r>
              <a:rPr lang="nl-NL" sz="2400" b="0" i="1" u="none" strike="noStrike" kern="1200" baseline="0">
                <a:solidFill>
                  <a:schemeClr val="tx1"/>
                </a:solidFill>
                <a:latin typeface="Helvetica Neue"/>
                <a:ea typeface="Helvetica Neue"/>
                <a:cs typeface="Helvetica Neue"/>
                <a:sym typeface="Helvetica Neue"/>
              </a:rPr>
              <a:t>Een aangepaste kleinschalige setting (klas) binnen een reguliere VO-school met bijzondere aandacht voor sociaal-emotionele en didactische ontwikkeling middels veiligheid, structuur en nabijheid. </a:t>
            </a:r>
            <a:r>
              <a:rPr lang="nl-NL" sz="2400" b="0" i="1" u="none" strike="noStrike" kern="1200" baseline="0" err="1">
                <a:solidFill>
                  <a:schemeClr val="tx1"/>
                </a:solidFill>
                <a:latin typeface="Helvetica Neue"/>
                <a:ea typeface="Helvetica Neue"/>
                <a:cs typeface="Helvetica Neue"/>
                <a:sym typeface="Helvetica Neue"/>
              </a:rPr>
              <a:t>Dwz</a:t>
            </a:r>
            <a:r>
              <a:rPr lang="nl-NL" sz="2400" b="0" i="1" u="none" strike="noStrike" kern="1200" baseline="0">
                <a:solidFill>
                  <a:schemeClr val="tx1"/>
                </a:solidFill>
                <a:latin typeface="Helvetica Neue"/>
                <a:ea typeface="Helvetica Neue"/>
                <a:cs typeface="Helvetica Neue"/>
                <a:sym typeface="Helvetica Neue"/>
              </a:rPr>
              <a:t>: minder leerlingen in de klas, soms minder docenten voor de klas, intensievere begeleiding</a:t>
            </a:r>
          </a:p>
          <a:p>
            <a:endParaRPr lang="en-US" sz="2400" b="0" i="1" u="none" strike="noStrike" kern="1200" baseline="0">
              <a:solidFill>
                <a:schemeClr val="tx1"/>
              </a:solidFill>
              <a:latin typeface="Helvetica Neue"/>
              <a:ea typeface="Helvetica Neue"/>
              <a:cs typeface="Helvetica Neue"/>
              <a:sym typeface="Helvetica Neue"/>
            </a:endParaRPr>
          </a:p>
          <a:p>
            <a:r>
              <a:rPr lang="en-US" sz="2400" b="0" i="1" u="none" strike="noStrike" kern="1200" baseline="0" err="1">
                <a:solidFill>
                  <a:schemeClr val="tx1"/>
                </a:solidFill>
                <a:latin typeface="Helvetica Neue"/>
                <a:ea typeface="Helvetica Neue"/>
                <a:cs typeface="Helvetica Neue"/>
                <a:sym typeface="Helvetica Neue"/>
              </a:rPr>
              <a:t>Vso</a:t>
            </a:r>
            <a:r>
              <a:rPr lang="en-US" sz="2400" b="0" i="1" u="none" strike="noStrike" kern="1200" baseline="0">
                <a:solidFill>
                  <a:schemeClr val="tx1"/>
                </a:solidFill>
                <a:latin typeface="Helvetica Neue"/>
                <a:ea typeface="Helvetica Neue"/>
                <a:cs typeface="Helvetica Neue"/>
                <a:sym typeface="Helvetica Neue"/>
              </a:rPr>
              <a:t> = </a:t>
            </a:r>
            <a:r>
              <a:rPr lang="en-US" sz="2400" b="0" i="1" u="none" strike="noStrike" kern="1200" baseline="0" err="1">
                <a:solidFill>
                  <a:schemeClr val="tx1"/>
                </a:solidFill>
                <a:latin typeface="Helvetica Neue"/>
                <a:ea typeface="Helvetica Neue"/>
                <a:cs typeface="Helvetica Neue"/>
                <a:sym typeface="Helvetica Neue"/>
              </a:rPr>
              <a:t>voortgezet</a:t>
            </a:r>
            <a:r>
              <a:rPr lang="en-US" sz="2400" b="0" i="1" u="none" strike="noStrike" kern="1200" baseline="0">
                <a:solidFill>
                  <a:schemeClr val="tx1"/>
                </a:solidFill>
                <a:latin typeface="Helvetica Neue"/>
                <a:ea typeface="Helvetica Neue"/>
                <a:cs typeface="Helvetica Neue"/>
                <a:sym typeface="Helvetica Neue"/>
              </a:rPr>
              <a:t> special </a:t>
            </a:r>
            <a:r>
              <a:rPr lang="en-US" sz="2400" b="0" i="1" u="none" strike="noStrike" kern="1200" baseline="0" err="1">
                <a:solidFill>
                  <a:schemeClr val="tx1"/>
                </a:solidFill>
                <a:latin typeface="Helvetica Neue"/>
                <a:ea typeface="Helvetica Neue"/>
                <a:cs typeface="Helvetica Neue"/>
                <a:sym typeface="Helvetica Neue"/>
              </a:rPr>
              <a:t>Onderwijs</a:t>
            </a:r>
            <a:r>
              <a:rPr lang="en-US" sz="2400" b="0" i="1" u="none" strike="noStrike" kern="1200" baseline="0">
                <a:solidFill>
                  <a:schemeClr val="tx1"/>
                </a:solidFill>
                <a:latin typeface="Helvetica Neue"/>
                <a:ea typeface="Helvetica Neue"/>
                <a:cs typeface="Helvetica Neue"/>
                <a:sym typeface="Helvetica Neue"/>
              </a:rPr>
              <a:t> = </a:t>
            </a:r>
            <a:r>
              <a:rPr lang="en-US" sz="2400" b="0" i="1" u="none" strike="noStrike" kern="1200" baseline="0" err="1">
                <a:solidFill>
                  <a:schemeClr val="tx1"/>
                </a:solidFill>
                <a:latin typeface="Helvetica Neue"/>
                <a:ea typeface="Helvetica Neue"/>
                <a:cs typeface="Helvetica Neue"/>
                <a:sym typeface="Helvetica Neue"/>
              </a:rPr>
              <a:t>buiten</a:t>
            </a:r>
            <a:r>
              <a:rPr lang="en-US" sz="2400" b="0" i="1" u="none" strike="noStrike" kern="1200" baseline="0">
                <a:solidFill>
                  <a:schemeClr val="tx1"/>
                </a:solidFill>
                <a:latin typeface="Helvetica Neue"/>
                <a:ea typeface="Helvetica Neue"/>
                <a:cs typeface="Helvetica Neue"/>
                <a:sym typeface="Helvetica Neue"/>
              </a:rPr>
              <a:t> </a:t>
            </a:r>
            <a:r>
              <a:rPr lang="en-US" sz="2400" b="0" i="1" u="none" strike="noStrike" kern="1200" baseline="0" err="1">
                <a:solidFill>
                  <a:schemeClr val="tx1"/>
                </a:solidFill>
                <a:latin typeface="Helvetica Neue"/>
                <a:ea typeface="Helvetica Neue"/>
                <a:cs typeface="Helvetica Neue"/>
                <a:sym typeface="Helvetica Neue"/>
              </a:rPr>
              <a:t>onze</a:t>
            </a:r>
            <a:r>
              <a:rPr lang="en-US" sz="2400" b="0" i="1" u="none" strike="noStrike" kern="1200" baseline="0">
                <a:solidFill>
                  <a:schemeClr val="tx1"/>
                </a:solidFill>
                <a:latin typeface="Helvetica Neue"/>
                <a:ea typeface="Helvetica Neue"/>
                <a:cs typeface="Helvetica Neue"/>
                <a:sym typeface="Helvetica Neue"/>
              </a:rPr>
              <a:t> </a:t>
            </a:r>
            <a:r>
              <a:rPr lang="en-US" sz="2400" b="0" i="1" u="none" strike="noStrike" kern="1200" baseline="0" err="1">
                <a:solidFill>
                  <a:schemeClr val="tx1"/>
                </a:solidFill>
                <a:latin typeface="Helvetica Neue"/>
                <a:ea typeface="Helvetica Neue"/>
                <a:cs typeface="Helvetica Neue"/>
                <a:sym typeface="Helvetica Neue"/>
              </a:rPr>
              <a:t>locatie</a:t>
            </a:r>
            <a:r>
              <a:rPr lang="en-US" sz="2400" b="0" i="1" u="none" strike="noStrike" kern="1200" baseline="0">
                <a:solidFill>
                  <a:schemeClr val="tx1"/>
                </a:solidFill>
                <a:latin typeface="Helvetica Neue"/>
                <a:ea typeface="Helvetica Neue"/>
                <a:cs typeface="Helvetica Neue"/>
                <a:sym typeface="Helvetica Neue"/>
              </a:rPr>
              <a:t>, </a:t>
            </a:r>
            <a:r>
              <a:rPr lang="en-US" sz="2400" b="0" i="1" u="none" strike="noStrike" kern="1200" baseline="0" err="1">
                <a:solidFill>
                  <a:schemeClr val="tx1"/>
                </a:solidFill>
                <a:latin typeface="Helvetica Neue"/>
                <a:ea typeface="Helvetica Neue"/>
                <a:cs typeface="Helvetica Neue"/>
                <a:sym typeface="Helvetica Neue"/>
              </a:rPr>
              <a:t>zelfs</a:t>
            </a:r>
            <a:r>
              <a:rPr lang="en-US" sz="2400" b="0" i="1" u="none" strike="noStrike" kern="1200" baseline="0">
                <a:solidFill>
                  <a:schemeClr val="tx1"/>
                </a:solidFill>
                <a:latin typeface="Helvetica Neue"/>
                <a:ea typeface="Helvetica Neue"/>
                <a:cs typeface="Helvetica Neue"/>
                <a:sym typeface="Helvetica Neue"/>
              </a:rPr>
              <a:t> </a:t>
            </a:r>
            <a:r>
              <a:rPr lang="en-US" sz="2400" b="0" i="1" u="none" strike="noStrike" kern="1200" baseline="0" err="1">
                <a:solidFill>
                  <a:schemeClr val="tx1"/>
                </a:solidFill>
                <a:latin typeface="Helvetica Neue"/>
                <a:ea typeface="Helvetica Neue"/>
                <a:cs typeface="Helvetica Neue"/>
                <a:sym typeface="Helvetica Neue"/>
              </a:rPr>
              <a:t>buiten</a:t>
            </a:r>
            <a:r>
              <a:rPr lang="en-US" sz="2400" b="0" i="1" u="none" strike="noStrike" kern="1200" baseline="0">
                <a:solidFill>
                  <a:schemeClr val="tx1"/>
                </a:solidFill>
                <a:latin typeface="Helvetica Neue"/>
                <a:ea typeface="Helvetica Neue"/>
                <a:cs typeface="Helvetica Neue"/>
                <a:sym typeface="Helvetica Neue"/>
              </a:rPr>
              <a:t> Het Hooghuis. De </a:t>
            </a:r>
            <a:r>
              <a:rPr lang="en-US" sz="2400" b="0" i="1" u="none" strike="noStrike" kern="1200" baseline="0" err="1">
                <a:solidFill>
                  <a:schemeClr val="tx1"/>
                </a:solidFill>
                <a:latin typeface="Helvetica Neue"/>
                <a:ea typeface="Helvetica Neue"/>
                <a:cs typeface="Helvetica Neue"/>
                <a:sym typeface="Helvetica Neue"/>
              </a:rPr>
              <a:t>pijl</a:t>
            </a:r>
            <a:r>
              <a:rPr lang="en-US" sz="2400" b="0" i="1" u="none" strike="noStrike" kern="1200" baseline="0">
                <a:solidFill>
                  <a:schemeClr val="tx1"/>
                </a:solidFill>
                <a:latin typeface="Helvetica Neue"/>
                <a:ea typeface="Helvetica Neue"/>
                <a:cs typeface="Helvetica Neue"/>
                <a:sym typeface="Helvetica Neue"/>
              </a:rPr>
              <a:t> </a:t>
            </a:r>
            <a:r>
              <a:rPr lang="en-US" sz="2400" b="0" i="1" u="none" strike="noStrike" kern="1200" baseline="0" err="1">
                <a:solidFill>
                  <a:schemeClr val="tx1"/>
                </a:solidFill>
                <a:latin typeface="Helvetica Neue"/>
                <a:ea typeface="Helvetica Neue"/>
                <a:cs typeface="Helvetica Neue"/>
                <a:sym typeface="Helvetica Neue"/>
              </a:rPr>
              <a:t>vanuit</a:t>
            </a:r>
            <a:r>
              <a:rPr lang="en-US" sz="2400" b="0" i="1" u="none" strike="noStrike" kern="1200" baseline="0">
                <a:solidFill>
                  <a:schemeClr val="tx1"/>
                </a:solidFill>
                <a:latin typeface="Helvetica Neue"/>
                <a:ea typeface="Helvetica Neue"/>
                <a:cs typeface="Helvetica Neue"/>
                <a:sym typeface="Helvetica Neue"/>
              </a:rPr>
              <a:t> </a:t>
            </a:r>
            <a:r>
              <a:rPr lang="en-US" sz="2400" b="0" i="1" u="none" strike="noStrike" kern="1200" baseline="0" err="1">
                <a:solidFill>
                  <a:schemeClr val="tx1"/>
                </a:solidFill>
                <a:latin typeface="Helvetica Neue"/>
                <a:ea typeface="Helvetica Neue"/>
                <a:cs typeface="Helvetica Neue"/>
                <a:sym typeface="Helvetica Neue"/>
              </a:rPr>
              <a:t>vso</a:t>
            </a:r>
            <a:r>
              <a:rPr lang="en-US" sz="2400" b="0" i="1" u="none" strike="noStrike" kern="1200" baseline="0">
                <a:solidFill>
                  <a:schemeClr val="tx1"/>
                </a:solidFill>
                <a:latin typeface="Helvetica Neue"/>
                <a:ea typeface="Helvetica Neue"/>
                <a:cs typeface="Helvetica Neue"/>
                <a:sym typeface="Helvetica Neue"/>
              </a:rPr>
              <a:t> </a:t>
            </a:r>
            <a:r>
              <a:rPr lang="en-US" sz="2400" b="0" i="1" u="none" strike="noStrike" kern="1200" baseline="0" err="1">
                <a:solidFill>
                  <a:schemeClr val="tx1"/>
                </a:solidFill>
                <a:latin typeface="Helvetica Neue"/>
                <a:ea typeface="Helvetica Neue"/>
                <a:cs typeface="Helvetica Neue"/>
                <a:sym typeface="Helvetica Neue"/>
              </a:rPr>
              <a:t>naar</a:t>
            </a:r>
            <a:r>
              <a:rPr lang="en-US" sz="2400" b="0" i="1" u="none" strike="noStrike" kern="1200" baseline="0">
                <a:solidFill>
                  <a:schemeClr val="tx1"/>
                </a:solidFill>
                <a:latin typeface="Helvetica Neue"/>
                <a:ea typeface="Helvetica Neue"/>
                <a:cs typeface="Helvetica Neue"/>
                <a:sym typeface="Helvetica Neue"/>
              </a:rPr>
              <a:t> </a:t>
            </a:r>
            <a:r>
              <a:rPr lang="en-US" sz="2400" b="0" i="1" u="none" strike="noStrike" kern="1200" baseline="0" err="1">
                <a:solidFill>
                  <a:schemeClr val="tx1"/>
                </a:solidFill>
                <a:latin typeface="Helvetica Neue"/>
                <a:ea typeface="Helvetica Neue"/>
                <a:cs typeface="Helvetica Neue"/>
                <a:sym typeface="Helvetica Neue"/>
              </a:rPr>
              <a:t>regulier</a:t>
            </a:r>
            <a:r>
              <a:rPr lang="en-US" sz="2400" b="0" i="1" u="none" strike="noStrike" kern="1200" baseline="0">
                <a:solidFill>
                  <a:schemeClr val="tx1"/>
                </a:solidFill>
                <a:latin typeface="Helvetica Neue"/>
                <a:ea typeface="Helvetica Neue"/>
                <a:cs typeface="Helvetica Neue"/>
                <a:sym typeface="Helvetica Neue"/>
              </a:rPr>
              <a:t> </a:t>
            </a:r>
            <a:r>
              <a:rPr lang="en-US" sz="2400" b="0" i="1" u="none" strike="noStrike" kern="1200" baseline="0" err="1">
                <a:solidFill>
                  <a:schemeClr val="tx1"/>
                </a:solidFill>
                <a:latin typeface="Helvetica Neue"/>
                <a:ea typeface="Helvetica Neue"/>
                <a:cs typeface="Helvetica Neue"/>
                <a:sym typeface="Helvetica Neue"/>
              </a:rPr>
              <a:t>laat</a:t>
            </a:r>
            <a:r>
              <a:rPr lang="en-US" sz="2400" b="0" i="1" u="none" strike="noStrike" kern="1200" baseline="0">
                <a:solidFill>
                  <a:schemeClr val="tx1"/>
                </a:solidFill>
                <a:latin typeface="Helvetica Neue"/>
                <a:ea typeface="Helvetica Neue"/>
                <a:cs typeface="Helvetica Neue"/>
                <a:sym typeface="Helvetica Neue"/>
              </a:rPr>
              <a:t> </a:t>
            </a:r>
            <a:r>
              <a:rPr lang="en-US" sz="2400" b="0" i="1" u="none" strike="noStrike" kern="1200" baseline="0" err="1">
                <a:solidFill>
                  <a:schemeClr val="tx1"/>
                </a:solidFill>
                <a:latin typeface="Helvetica Neue"/>
                <a:ea typeface="Helvetica Neue"/>
                <a:cs typeface="Helvetica Neue"/>
                <a:sym typeface="Helvetica Neue"/>
              </a:rPr>
              <a:t>zien</a:t>
            </a:r>
            <a:r>
              <a:rPr lang="en-US" sz="2400" b="0" i="1" u="none" strike="noStrike" kern="1200" baseline="0">
                <a:solidFill>
                  <a:schemeClr val="tx1"/>
                </a:solidFill>
                <a:latin typeface="Helvetica Neue"/>
                <a:ea typeface="Helvetica Neue"/>
                <a:cs typeface="Helvetica Neue"/>
                <a:sym typeface="Helvetica Neue"/>
              </a:rPr>
              <a:t> </a:t>
            </a:r>
            <a:r>
              <a:rPr lang="en-US" sz="2400" b="0" i="1" u="none" strike="noStrike" kern="1200" baseline="0" err="1">
                <a:solidFill>
                  <a:schemeClr val="tx1"/>
                </a:solidFill>
                <a:latin typeface="Helvetica Neue"/>
                <a:ea typeface="Helvetica Neue"/>
                <a:cs typeface="Helvetica Neue"/>
                <a:sym typeface="Helvetica Neue"/>
              </a:rPr>
              <a:t>dat</a:t>
            </a:r>
            <a:r>
              <a:rPr lang="en-US" sz="2400" b="0" i="1" u="none" strike="noStrike" kern="1200" baseline="0">
                <a:solidFill>
                  <a:schemeClr val="tx1"/>
                </a:solidFill>
                <a:latin typeface="Helvetica Neue"/>
                <a:ea typeface="Helvetica Neue"/>
                <a:cs typeface="Helvetica Neue"/>
                <a:sym typeface="Helvetica Neue"/>
              </a:rPr>
              <a:t> </a:t>
            </a:r>
            <a:r>
              <a:rPr lang="en-US" sz="2400" b="0" i="1" u="none" strike="noStrike" kern="1200" baseline="0" err="1">
                <a:solidFill>
                  <a:schemeClr val="tx1"/>
                </a:solidFill>
                <a:latin typeface="Helvetica Neue"/>
                <a:ea typeface="Helvetica Neue"/>
                <a:cs typeface="Helvetica Neue"/>
                <a:sym typeface="Helvetica Neue"/>
              </a:rPr>
              <a:t>leerlingen</a:t>
            </a:r>
            <a:r>
              <a:rPr lang="en-US" sz="2400" b="0" i="1" u="none" strike="noStrike" kern="1200" baseline="0">
                <a:solidFill>
                  <a:schemeClr val="tx1"/>
                </a:solidFill>
                <a:latin typeface="Helvetica Neue"/>
                <a:ea typeface="Helvetica Neue"/>
                <a:cs typeface="Helvetica Neue"/>
                <a:sym typeface="Helvetica Neue"/>
              </a:rPr>
              <a:t> </a:t>
            </a:r>
            <a:r>
              <a:rPr lang="en-US" sz="2400" b="0" i="1" u="none" strike="noStrike" kern="1200" baseline="0" err="1">
                <a:solidFill>
                  <a:schemeClr val="tx1"/>
                </a:solidFill>
                <a:latin typeface="Helvetica Neue"/>
                <a:ea typeface="Helvetica Neue"/>
                <a:cs typeface="Helvetica Neue"/>
                <a:sym typeface="Helvetica Neue"/>
              </a:rPr>
              <a:t>vanuit</a:t>
            </a:r>
            <a:r>
              <a:rPr lang="en-US" sz="2400" b="0" i="1" u="none" strike="noStrike" kern="1200" baseline="0">
                <a:solidFill>
                  <a:schemeClr val="tx1"/>
                </a:solidFill>
                <a:latin typeface="Helvetica Neue"/>
                <a:ea typeface="Helvetica Neue"/>
                <a:cs typeface="Helvetica Neue"/>
                <a:sym typeface="Helvetica Neue"/>
              </a:rPr>
              <a:t> het </a:t>
            </a:r>
            <a:r>
              <a:rPr lang="en-US" sz="2400" b="0" i="1" u="none" strike="noStrike" kern="1200" baseline="0" err="1">
                <a:solidFill>
                  <a:schemeClr val="tx1"/>
                </a:solidFill>
                <a:latin typeface="Helvetica Neue"/>
                <a:ea typeface="Helvetica Neue"/>
                <a:cs typeface="Helvetica Neue"/>
                <a:sym typeface="Helvetica Neue"/>
              </a:rPr>
              <a:t>vso</a:t>
            </a:r>
            <a:r>
              <a:rPr lang="en-US" sz="2400" b="0" i="1" u="none" strike="noStrike" kern="1200" baseline="0">
                <a:solidFill>
                  <a:schemeClr val="tx1"/>
                </a:solidFill>
                <a:latin typeface="Helvetica Neue"/>
                <a:ea typeface="Helvetica Neue"/>
                <a:cs typeface="Helvetica Neue"/>
                <a:sym typeface="Helvetica Neue"/>
              </a:rPr>
              <a:t> </a:t>
            </a:r>
            <a:r>
              <a:rPr lang="en-US" sz="2400" b="0" i="1" u="none" strike="noStrike" kern="1200" baseline="0" err="1">
                <a:solidFill>
                  <a:schemeClr val="tx1"/>
                </a:solidFill>
                <a:latin typeface="Helvetica Neue"/>
                <a:ea typeface="Helvetica Neue"/>
                <a:cs typeface="Helvetica Neue"/>
                <a:sym typeface="Helvetica Neue"/>
              </a:rPr>
              <a:t>bij</a:t>
            </a:r>
            <a:r>
              <a:rPr lang="en-US" sz="2400" b="0" i="1" u="none" strike="noStrike" kern="1200" baseline="0">
                <a:solidFill>
                  <a:schemeClr val="tx1"/>
                </a:solidFill>
                <a:latin typeface="Helvetica Neue"/>
                <a:ea typeface="Helvetica Neue"/>
                <a:cs typeface="Helvetica Neue"/>
                <a:sym typeface="Helvetica Neue"/>
              </a:rPr>
              <a:t> </a:t>
            </a:r>
            <a:r>
              <a:rPr lang="en-US" sz="2400" b="0" i="1" u="none" strike="noStrike" kern="1200" baseline="0" err="1">
                <a:solidFill>
                  <a:schemeClr val="tx1"/>
                </a:solidFill>
                <a:latin typeface="Helvetica Neue"/>
                <a:ea typeface="Helvetica Neue"/>
                <a:cs typeface="Helvetica Neue"/>
                <a:sym typeface="Helvetica Neue"/>
              </a:rPr>
              <a:t>een</a:t>
            </a:r>
            <a:r>
              <a:rPr lang="en-US" sz="2400" b="0" i="1" u="none" strike="noStrike" kern="1200" baseline="0">
                <a:solidFill>
                  <a:schemeClr val="tx1"/>
                </a:solidFill>
                <a:latin typeface="Helvetica Neue"/>
                <a:ea typeface="Helvetica Neue"/>
                <a:cs typeface="Helvetica Neue"/>
                <a:sym typeface="Helvetica Neue"/>
              </a:rPr>
              <a:t> </a:t>
            </a:r>
            <a:r>
              <a:rPr lang="en-US" sz="2400" b="0" i="1" u="none" strike="noStrike" kern="1200" baseline="0" err="1">
                <a:solidFill>
                  <a:schemeClr val="tx1"/>
                </a:solidFill>
                <a:latin typeface="Helvetica Neue"/>
                <a:ea typeface="Helvetica Neue"/>
                <a:cs typeface="Helvetica Neue"/>
                <a:sym typeface="Helvetica Neue"/>
              </a:rPr>
              <a:t>positieve</a:t>
            </a:r>
            <a:r>
              <a:rPr lang="en-US" sz="2400" b="0" i="1" u="none" strike="noStrike" kern="1200" baseline="0">
                <a:solidFill>
                  <a:schemeClr val="tx1"/>
                </a:solidFill>
                <a:latin typeface="Helvetica Neue"/>
                <a:ea typeface="Helvetica Neue"/>
                <a:cs typeface="Helvetica Neue"/>
                <a:sym typeface="Helvetica Neue"/>
              </a:rPr>
              <a:t> </a:t>
            </a:r>
            <a:r>
              <a:rPr lang="en-US" sz="2400" b="0" i="1" u="none" strike="noStrike" kern="1200" baseline="0" err="1">
                <a:solidFill>
                  <a:schemeClr val="tx1"/>
                </a:solidFill>
                <a:latin typeface="Helvetica Neue"/>
                <a:ea typeface="Helvetica Neue"/>
                <a:cs typeface="Helvetica Neue"/>
                <a:sym typeface="Helvetica Neue"/>
              </a:rPr>
              <a:t>persoonlijke</a:t>
            </a:r>
            <a:r>
              <a:rPr lang="en-US" sz="2400" b="0" i="1" u="none" strike="noStrike" kern="1200" baseline="0">
                <a:solidFill>
                  <a:schemeClr val="tx1"/>
                </a:solidFill>
                <a:latin typeface="Helvetica Neue"/>
                <a:ea typeface="Helvetica Neue"/>
                <a:cs typeface="Helvetica Neue"/>
                <a:sym typeface="Helvetica Neue"/>
              </a:rPr>
              <a:t> </a:t>
            </a:r>
            <a:r>
              <a:rPr lang="en-US" sz="2400" b="0" i="1" u="none" strike="noStrike" kern="1200" baseline="0" err="1">
                <a:solidFill>
                  <a:schemeClr val="tx1"/>
                </a:solidFill>
                <a:latin typeface="Helvetica Neue"/>
                <a:ea typeface="Helvetica Neue"/>
                <a:cs typeface="Helvetica Neue"/>
                <a:sym typeface="Helvetica Neue"/>
              </a:rPr>
              <a:t>ontwikkeling</a:t>
            </a:r>
            <a:r>
              <a:rPr lang="en-US" sz="2400" b="0" i="1" u="none" strike="noStrike" kern="1200" baseline="0">
                <a:solidFill>
                  <a:schemeClr val="tx1"/>
                </a:solidFill>
                <a:latin typeface="Helvetica Neue"/>
                <a:ea typeface="Helvetica Neue"/>
                <a:cs typeface="Helvetica Neue"/>
                <a:sym typeface="Helvetica Neue"/>
              </a:rPr>
              <a:t> door </a:t>
            </a:r>
            <a:r>
              <a:rPr lang="en-US" sz="2400" b="0" i="1" u="none" strike="noStrike" kern="1200" baseline="0" err="1">
                <a:solidFill>
                  <a:schemeClr val="tx1"/>
                </a:solidFill>
                <a:latin typeface="Helvetica Neue"/>
                <a:ea typeface="Helvetica Neue"/>
                <a:cs typeface="Helvetica Neue"/>
                <a:sym typeface="Helvetica Neue"/>
              </a:rPr>
              <a:t>kunnen</a:t>
            </a:r>
            <a:r>
              <a:rPr lang="en-US" sz="2400" b="0" i="1" u="none" strike="noStrike" kern="1200" baseline="0">
                <a:solidFill>
                  <a:schemeClr val="tx1"/>
                </a:solidFill>
                <a:latin typeface="Helvetica Neue"/>
                <a:ea typeface="Helvetica Neue"/>
                <a:cs typeface="Helvetica Neue"/>
                <a:sym typeface="Helvetica Neue"/>
              </a:rPr>
              <a:t> </a:t>
            </a:r>
            <a:r>
              <a:rPr lang="en-US" sz="2400" b="0" i="1" u="none" strike="noStrike" kern="1200" baseline="0" err="1">
                <a:solidFill>
                  <a:schemeClr val="tx1"/>
                </a:solidFill>
                <a:latin typeface="Helvetica Neue"/>
                <a:ea typeface="Helvetica Neue"/>
                <a:cs typeface="Helvetica Neue"/>
                <a:sym typeface="Helvetica Neue"/>
              </a:rPr>
              <a:t>stromen</a:t>
            </a:r>
            <a:r>
              <a:rPr lang="en-US" sz="2400" b="0" i="1" u="none" strike="noStrike" kern="1200" baseline="0">
                <a:solidFill>
                  <a:schemeClr val="tx1"/>
                </a:solidFill>
                <a:latin typeface="Helvetica Neue"/>
                <a:ea typeface="Helvetica Neue"/>
                <a:cs typeface="Helvetica Neue"/>
                <a:sym typeface="Helvetica Neue"/>
              </a:rPr>
              <a:t> </a:t>
            </a:r>
            <a:r>
              <a:rPr lang="en-US" sz="2400" b="0" i="1" u="none" strike="noStrike" kern="1200" baseline="0" err="1">
                <a:solidFill>
                  <a:schemeClr val="tx1"/>
                </a:solidFill>
                <a:latin typeface="Helvetica Neue"/>
                <a:ea typeface="Helvetica Neue"/>
                <a:cs typeface="Helvetica Neue"/>
                <a:sym typeface="Helvetica Neue"/>
              </a:rPr>
              <a:t>naar</a:t>
            </a:r>
            <a:r>
              <a:rPr lang="en-US" sz="2400" b="0" i="1" u="none" strike="noStrike" kern="1200" baseline="0">
                <a:solidFill>
                  <a:schemeClr val="tx1"/>
                </a:solidFill>
                <a:latin typeface="Helvetica Neue"/>
                <a:ea typeface="Helvetica Neue"/>
                <a:cs typeface="Helvetica Neue"/>
                <a:sym typeface="Helvetica Neue"/>
              </a:rPr>
              <a:t> de </a:t>
            </a:r>
            <a:r>
              <a:rPr lang="en-US" sz="2400" b="0" i="1" u="none" strike="noStrike" kern="1200" baseline="0" err="1">
                <a:solidFill>
                  <a:schemeClr val="tx1"/>
                </a:solidFill>
                <a:latin typeface="Helvetica Neue"/>
                <a:ea typeface="Helvetica Neue"/>
                <a:cs typeface="Helvetica Neue"/>
                <a:sym typeface="Helvetica Neue"/>
              </a:rPr>
              <a:t>koersklas</a:t>
            </a:r>
            <a:r>
              <a:rPr lang="en-US" sz="2400" b="0" i="1" u="none" strike="noStrike" kern="1200" baseline="0">
                <a:solidFill>
                  <a:schemeClr val="tx1"/>
                </a:solidFill>
                <a:latin typeface="Helvetica Neue"/>
                <a:ea typeface="Helvetica Neue"/>
                <a:cs typeface="Helvetica Neue"/>
                <a:sym typeface="Helvetica Neue"/>
              </a:rPr>
              <a:t>.</a:t>
            </a:r>
          </a:p>
          <a:p>
            <a:endParaRPr lang="en-US" sz="2400" b="0" i="1" u="none" strike="noStrike" kern="1200" baseline="0">
              <a:solidFill>
                <a:schemeClr val="tx1"/>
              </a:solidFill>
              <a:latin typeface="Helvetica Neue"/>
              <a:ea typeface="Helvetica Neue"/>
              <a:cs typeface="Helvetica Neue"/>
              <a:sym typeface="Helvetica Neue"/>
            </a:endParaRPr>
          </a:p>
          <a:p>
            <a:r>
              <a:rPr lang="en-US" sz="2400" b="0" i="1" u="none" strike="noStrike" kern="1200" baseline="0">
                <a:solidFill>
                  <a:schemeClr val="tx1"/>
                </a:solidFill>
                <a:latin typeface="Helvetica Neue"/>
                <a:ea typeface="Helvetica Neue"/>
                <a:cs typeface="Helvetica Neue"/>
                <a:sym typeface="Helvetica Neue"/>
              </a:rPr>
              <a:t>Past = </a:t>
            </a:r>
            <a:r>
              <a:rPr lang="en-US" sz="2400" b="0" i="1" u="none" strike="noStrike" kern="1200" baseline="0" err="1">
                <a:solidFill>
                  <a:schemeClr val="tx1"/>
                </a:solidFill>
                <a:latin typeface="Helvetica Neue"/>
                <a:ea typeface="Helvetica Neue"/>
                <a:cs typeface="Helvetica Neue"/>
                <a:sym typeface="Helvetica Neue"/>
              </a:rPr>
              <a:t>Een</a:t>
            </a:r>
            <a:r>
              <a:rPr lang="en-US" sz="2400" b="0" i="1" u="none" strike="noStrike" kern="1200" baseline="0">
                <a:solidFill>
                  <a:schemeClr val="tx1"/>
                </a:solidFill>
                <a:latin typeface="Helvetica Neue"/>
                <a:ea typeface="Helvetica Neue"/>
                <a:cs typeface="Helvetica Neue"/>
                <a:sym typeface="Helvetica Neue"/>
              </a:rPr>
              <a:t> </a:t>
            </a:r>
            <a:r>
              <a:rPr lang="en-US" sz="2400" b="0" i="1" u="none" strike="noStrike" kern="1200" baseline="0" err="1">
                <a:solidFill>
                  <a:schemeClr val="tx1"/>
                </a:solidFill>
                <a:latin typeface="Helvetica Neue"/>
                <a:ea typeface="Helvetica Neue"/>
                <a:cs typeface="Helvetica Neue"/>
                <a:sym typeface="Helvetica Neue"/>
              </a:rPr>
              <a:t>tijdelijke</a:t>
            </a:r>
            <a:r>
              <a:rPr lang="en-US" sz="2400" b="0" i="1" u="none" strike="noStrike" kern="1200" baseline="0">
                <a:solidFill>
                  <a:schemeClr val="tx1"/>
                </a:solidFill>
                <a:latin typeface="Helvetica Neue"/>
                <a:ea typeface="Helvetica Neue"/>
                <a:cs typeface="Helvetica Neue"/>
                <a:sym typeface="Helvetica Neue"/>
              </a:rPr>
              <a:t> crisis-</a:t>
            </a:r>
            <a:r>
              <a:rPr lang="en-US" sz="2400" b="0" i="1" u="none" strike="noStrike" kern="1200" baseline="0" err="1">
                <a:solidFill>
                  <a:schemeClr val="tx1"/>
                </a:solidFill>
                <a:latin typeface="Helvetica Neue"/>
                <a:ea typeface="Helvetica Neue"/>
                <a:cs typeface="Helvetica Neue"/>
                <a:sym typeface="Helvetica Neue"/>
              </a:rPr>
              <a:t>opvang</a:t>
            </a:r>
            <a:r>
              <a:rPr lang="en-US" sz="2400" b="0" i="1" u="none" strike="noStrike" kern="1200" baseline="0">
                <a:solidFill>
                  <a:schemeClr val="tx1"/>
                </a:solidFill>
                <a:latin typeface="Helvetica Neue"/>
                <a:ea typeface="Helvetica Neue"/>
                <a:cs typeface="Helvetica Neue"/>
                <a:sym typeface="Helvetica Neue"/>
              </a:rPr>
              <a:t> </a:t>
            </a:r>
            <a:r>
              <a:rPr lang="en-US" sz="2400" b="0" i="1" u="none" strike="noStrike" kern="1200" baseline="0" err="1">
                <a:solidFill>
                  <a:schemeClr val="tx1"/>
                </a:solidFill>
                <a:latin typeface="Helvetica Neue"/>
                <a:ea typeface="Helvetica Neue"/>
                <a:cs typeface="Helvetica Neue"/>
                <a:sym typeface="Helvetica Neue"/>
              </a:rPr>
              <a:t>buiten</a:t>
            </a:r>
            <a:r>
              <a:rPr lang="en-US" sz="2400" b="0" i="1" u="none" strike="noStrike" kern="1200" baseline="0">
                <a:solidFill>
                  <a:schemeClr val="tx1"/>
                </a:solidFill>
                <a:latin typeface="Helvetica Neue"/>
                <a:ea typeface="Helvetica Neue"/>
                <a:cs typeface="Helvetica Neue"/>
                <a:sym typeface="Helvetica Neue"/>
              </a:rPr>
              <a:t> de </a:t>
            </a:r>
            <a:r>
              <a:rPr lang="en-US" sz="2400" b="0" i="1" u="none" strike="noStrike" kern="1200" baseline="0" err="1">
                <a:solidFill>
                  <a:schemeClr val="tx1"/>
                </a:solidFill>
                <a:latin typeface="Helvetica Neue"/>
                <a:ea typeface="Helvetica Neue"/>
                <a:cs typeface="Helvetica Neue"/>
                <a:sym typeface="Helvetica Neue"/>
              </a:rPr>
              <a:t>locatie</a:t>
            </a:r>
            <a:r>
              <a:rPr lang="en-US" sz="2400" b="0" i="1" u="none" strike="noStrike" kern="1200" baseline="0">
                <a:solidFill>
                  <a:schemeClr val="tx1"/>
                </a:solidFill>
                <a:latin typeface="Helvetica Neue"/>
                <a:ea typeface="Helvetica Neue"/>
                <a:cs typeface="Helvetica Neue"/>
                <a:sym typeface="Helvetica Neue"/>
              </a:rPr>
              <a:t>. </a:t>
            </a:r>
            <a:r>
              <a:rPr lang="en-US" sz="2400" b="0" i="1" u="none" strike="noStrike" kern="1200" baseline="0" err="1">
                <a:solidFill>
                  <a:schemeClr val="tx1"/>
                </a:solidFill>
                <a:latin typeface="Helvetica Neue"/>
                <a:ea typeface="Helvetica Neue"/>
                <a:cs typeface="Helvetica Neue"/>
                <a:sym typeface="Helvetica Neue"/>
              </a:rPr>
              <a:t>Denk</a:t>
            </a:r>
            <a:r>
              <a:rPr lang="en-US" sz="2400" b="0" i="1" u="none" strike="noStrike" kern="1200" baseline="0">
                <a:solidFill>
                  <a:schemeClr val="tx1"/>
                </a:solidFill>
                <a:latin typeface="Helvetica Neue"/>
                <a:ea typeface="Helvetica Neue"/>
                <a:cs typeface="Helvetica Neue"/>
                <a:sym typeface="Helvetica Neue"/>
              </a:rPr>
              <a:t> </a:t>
            </a:r>
            <a:r>
              <a:rPr lang="en-US" sz="2400" b="0" i="1" u="none" strike="noStrike" kern="1200" baseline="0" err="1">
                <a:solidFill>
                  <a:schemeClr val="tx1"/>
                </a:solidFill>
                <a:latin typeface="Helvetica Neue"/>
                <a:ea typeface="Helvetica Neue"/>
                <a:cs typeface="Helvetica Neue"/>
                <a:sym typeface="Helvetica Neue"/>
              </a:rPr>
              <a:t>aan</a:t>
            </a:r>
            <a:r>
              <a:rPr lang="en-US" sz="2400" b="0" i="1" u="none" strike="noStrike" kern="1200" baseline="0">
                <a:solidFill>
                  <a:schemeClr val="tx1"/>
                </a:solidFill>
                <a:latin typeface="Helvetica Neue"/>
                <a:ea typeface="Helvetica Neue"/>
                <a:cs typeface="Helvetica Neue"/>
                <a:sym typeface="Helvetica Neue"/>
              </a:rPr>
              <a:t> het </a:t>
            </a:r>
            <a:r>
              <a:rPr lang="en-US" sz="2400" b="0" i="1" u="none" strike="noStrike" kern="1200" baseline="0" err="1">
                <a:solidFill>
                  <a:schemeClr val="tx1"/>
                </a:solidFill>
                <a:latin typeface="Helvetica Neue"/>
                <a:ea typeface="Helvetica Neue"/>
                <a:cs typeface="Helvetica Neue"/>
                <a:sym typeface="Helvetica Neue"/>
              </a:rPr>
              <a:t>vroegere</a:t>
            </a:r>
            <a:r>
              <a:rPr lang="en-US" sz="2400" b="0" i="1" u="none" strike="noStrike" kern="1200" baseline="0">
                <a:solidFill>
                  <a:schemeClr val="tx1"/>
                </a:solidFill>
                <a:latin typeface="Helvetica Neue"/>
                <a:ea typeface="Helvetica Neue"/>
                <a:cs typeface="Helvetica Neue"/>
                <a:sym typeface="Helvetica Neue"/>
              </a:rPr>
              <a:t> Rebound, ECO (</a:t>
            </a:r>
            <a:r>
              <a:rPr lang="en-US" sz="2400" b="0" i="1" u="none" strike="noStrike" kern="1200" baseline="0" err="1">
                <a:solidFill>
                  <a:schemeClr val="tx1"/>
                </a:solidFill>
                <a:latin typeface="Helvetica Neue"/>
                <a:ea typeface="Helvetica Neue"/>
                <a:cs typeface="Helvetica Neue"/>
                <a:sym typeface="Helvetica Neue"/>
              </a:rPr>
              <a:t>Educatieve</a:t>
            </a:r>
            <a:r>
              <a:rPr lang="en-US" sz="2400" b="0" i="1" u="none" strike="noStrike" kern="1200" baseline="0">
                <a:solidFill>
                  <a:schemeClr val="tx1"/>
                </a:solidFill>
                <a:latin typeface="Helvetica Neue"/>
                <a:ea typeface="Helvetica Neue"/>
                <a:cs typeface="Helvetica Neue"/>
                <a:sym typeface="Helvetica Neue"/>
              </a:rPr>
              <a:t> </a:t>
            </a:r>
            <a:r>
              <a:rPr lang="en-US" sz="2400" b="0" i="1" u="none" strike="noStrike" kern="1200" baseline="0" err="1">
                <a:solidFill>
                  <a:schemeClr val="tx1"/>
                </a:solidFill>
                <a:latin typeface="Helvetica Neue"/>
                <a:ea typeface="Helvetica Neue"/>
                <a:cs typeface="Helvetica Neue"/>
                <a:sym typeface="Helvetica Neue"/>
              </a:rPr>
              <a:t>Crisisopvang</a:t>
            </a:r>
            <a:r>
              <a:rPr lang="en-US" sz="2400" b="0" i="1" u="none" strike="noStrike" kern="1200" baseline="0">
                <a:solidFill>
                  <a:schemeClr val="tx1"/>
                </a:solidFill>
                <a:latin typeface="Helvetica Neue"/>
                <a:ea typeface="Helvetica Neue"/>
                <a:cs typeface="Helvetica Neue"/>
                <a:sym typeface="Helvetica Neue"/>
              </a:rPr>
              <a:t>). Is nog in </a:t>
            </a:r>
            <a:r>
              <a:rPr lang="en-US" sz="2400" b="0" i="1" u="none" strike="noStrike" kern="1200" baseline="0" err="1">
                <a:solidFill>
                  <a:schemeClr val="tx1"/>
                </a:solidFill>
                <a:latin typeface="Helvetica Neue"/>
                <a:ea typeface="Helvetica Neue"/>
                <a:cs typeface="Helvetica Neue"/>
                <a:sym typeface="Helvetica Neue"/>
              </a:rPr>
              <a:t>ontwikkeling</a:t>
            </a:r>
            <a:r>
              <a:rPr lang="en-US" sz="2400" b="0" i="1" u="none" strike="noStrike" kern="1200" baseline="0">
                <a:solidFill>
                  <a:schemeClr val="tx1"/>
                </a:solidFill>
                <a:latin typeface="Helvetica Neue"/>
                <a:ea typeface="Helvetica Neue"/>
                <a:cs typeface="Helvetica Neue"/>
                <a:sym typeface="Helvetica Neue"/>
              </a:rPr>
              <a:t>. Doel is </a:t>
            </a:r>
            <a:r>
              <a:rPr lang="en-US" sz="2400" b="0" i="1" u="none" strike="noStrike" kern="1200" baseline="0" err="1">
                <a:solidFill>
                  <a:schemeClr val="tx1"/>
                </a:solidFill>
                <a:latin typeface="Helvetica Neue"/>
                <a:ea typeface="Helvetica Neue"/>
                <a:cs typeface="Helvetica Neue"/>
                <a:sym typeface="Helvetica Neue"/>
              </a:rPr>
              <a:t>terug</a:t>
            </a:r>
            <a:r>
              <a:rPr lang="en-US" sz="2400" b="0" i="1" u="none" strike="noStrike" kern="1200" baseline="0">
                <a:solidFill>
                  <a:schemeClr val="tx1"/>
                </a:solidFill>
                <a:latin typeface="Helvetica Neue"/>
                <a:ea typeface="Helvetica Neue"/>
                <a:cs typeface="Helvetica Neue"/>
                <a:sym typeface="Helvetica Neue"/>
              </a:rPr>
              <a:t> </a:t>
            </a:r>
            <a:r>
              <a:rPr lang="en-US" sz="2400" b="0" i="1" u="none" strike="noStrike" kern="1200" baseline="0" err="1">
                <a:solidFill>
                  <a:schemeClr val="tx1"/>
                </a:solidFill>
                <a:latin typeface="Helvetica Neue"/>
                <a:ea typeface="Helvetica Neue"/>
                <a:cs typeface="Helvetica Neue"/>
                <a:sym typeface="Helvetica Neue"/>
              </a:rPr>
              <a:t>naar</a:t>
            </a:r>
            <a:r>
              <a:rPr lang="en-US" sz="2400" b="0" i="1" u="none" strike="noStrike" kern="1200" baseline="0">
                <a:solidFill>
                  <a:schemeClr val="tx1"/>
                </a:solidFill>
                <a:latin typeface="Helvetica Neue"/>
                <a:ea typeface="Helvetica Neue"/>
                <a:cs typeface="Helvetica Neue"/>
                <a:sym typeface="Helvetica Neue"/>
              </a:rPr>
              <a:t> </a:t>
            </a:r>
            <a:r>
              <a:rPr lang="en-US" sz="2400" b="0" i="1" u="none" strike="noStrike" kern="1200" baseline="0" err="1">
                <a:solidFill>
                  <a:schemeClr val="tx1"/>
                </a:solidFill>
                <a:latin typeface="Helvetica Neue"/>
                <a:ea typeface="Helvetica Neue"/>
                <a:cs typeface="Helvetica Neue"/>
                <a:sym typeface="Helvetica Neue"/>
              </a:rPr>
              <a:t>regulier</a:t>
            </a:r>
            <a:r>
              <a:rPr lang="en-US" sz="2400" b="0" i="1" u="none" strike="noStrike" kern="1200" baseline="0">
                <a:solidFill>
                  <a:schemeClr val="tx1"/>
                </a:solidFill>
                <a:latin typeface="Helvetica Neue"/>
                <a:ea typeface="Helvetica Neue"/>
                <a:cs typeface="Helvetica Neue"/>
                <a:sym typeface="Helvetica Neue"/>
              </a:rPr>
              <a:t>.</a:t>
            </a:r>
            <a:endParaRPr lang="nl-NL"/>
          </a:p>
          <a:p>
            <a:endParaRPr lang="nl-NL"/>
          </a:p>
        </p:txBody>
      </p:sp>
    </p:spTree>
    <p:extLst>
      <p:ext uri="{BB962C8B-B14F-4D97-AF65-F5344CB8AC3E}">
        <p14:creationId xmlns:p14="http://schemas.microsoft.com/office/powerpoint/2010/main" val="945024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a:t>Doorstroom bekijken we in de onderbouw heel serieus. In de onderbouw hebben we samen met elkaar regelmatig het gesprek over welk niveau het beste past en waar uw zoon/dochter succes gaat behalen.</a:t>
            </a:r>
          </a:p>
          <a:p>
            <a:endParaRPr lang="nl-NL"/>
          </a:p>
          <a:p>
            <a:r>
              <a:rPr lang="nl-NL"/>
              <a:t>Na leerjaar 2 is het de bedoeling dat het niveau van uw zoon/dochter is bepaald. In uitzonderingssituaties kan er in leerjaar 3 een ander besluit worden genomen. </a:t>
            </a:r>
          </a:p>
        </p:txBody>
      </p:sp>
    </p:spTree>
    <p:extLst>
      <p:ext uri="{BB962C8B-B14F-4D97-AF65-F5344CB8AC3E}">
        <p14:creationId xmlns:p14="http://schemas.microsoft.com/office/powerpoint/2010/main" val="652182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a:t>Verwachtingen die we van de ouders hebben</a:t>
            </a:r>
          </a:p>
        </p:txBody>
      </p:sp>
    </p:spTree>
    <p:extLst>
      <p:ext uri="{BB962C8B-B14F-4D97-AF65-F5344CB8AC3E}">
        <p14:creationId xmlns:p14="http://schemas.microsoft.com/office/powerpoint/2010/main" val="1942628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a:t>Verwachtingen die ouders van school mogen hebben</a:t>
            </a:r>
          </a:p>
        </p:txBody>
      </p:sp>
    </p:spTree>
    <p:extLst>
      <p:ext uri="{BB962C8B-B14F-4D97-AF65-F5344CB8AC3E}">
        <p14:creationId xmlns:p14="http://schemas.microsoft.com/office/powerpoint/2010/main" val="4008463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a:t>Verwachtingen van leerlingen naar school</a:t>
            </a:r>
          </a:p>
        </p:txBody>
      </p:sp>
    </p:spTree>
    <p:extLst>
      <p:ext uri="{BB962C8B-B14F-4D97-AF65-F5344CB8AC3E}">
        <p14:creationId xmlns:p14="http://schemas.microsoft.com/office/powerpoint/2010/main" val="856025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a:t>De mentor is de spil! De spil in lob, leren, contact, </a:t>
            </a:r>
            <a:r>
              <a:rPr lang="nl-NL" err="1"/>
              <a:t>etc</a:t>
            </a:r>
            <a:r>
              <a:rPr lang="nl-NL"/>
              <a:t> etc.</a:t>
            </a:r>
          </a:p>
        </p:txBody>
      </p:sp>
    </p:spTree>
    <p:extLst>
      <p:ext uri="{BB962C8B-B14F-4D97-AF65-F5344CB8AC3E}">
        <p14:creationId xmlns:p14="http://schemas.microsoft.com/office/powerpoint/2010/main" val="3592164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a:t>Voor de ouderraad zijn we op zoek naar nieuwe leden. </a:t>
            </a:r>
          </a:p>
          <a:p>
            <a:r>
              <a:rPr lang="nl-NL"/>
              <a:t>Onder het plaatje zit een filmpje met uitleg van de ouderraad door ouders. KLIK op het ouderraad plaatje, dan kom je op de website van </a:t>
            </a:r>
            <a:r>
              <a:rPr lang="nl-NL" err="1"/>
              <a:t>Hethooghuis</a:t>
            </a:r>
            <a:r>
              <a:rPr lang="nl-NL"/>
              <a:t> en start het filmpje.</a:t>
            </a:r>
          </a:p>
        </p:txBody>
      </p:sp>
    </p:spTree>
    <p:extLst>
      <p:ext uri="{BB962C8B-B14F-4D97-AF65-F5344CB8AC3E}">
        <p14:creationId xmlns:p14="http://schemas.microsoft.com/office/powerpoint/2010/main" val="2523816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612820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nl-NL"/>
              <a:t>Cijfers &gt;&gt;&gt; 0.0 ingevuld betekent dat de leerling een toets gemist heeft, de leerling is zelf verantwoordelijk om de toets opnieuw in te plannen, uiteraard helpen de vakdocenten hierbij. Wordt de toets niet binnen</a:t>
            </a:r>
            <a:r>
              <a:rPr lang="nl-NL" baseline="0"/>
              <a:t> de afgesproken tijd ingehaald zal het cijfer in een definitieve 1.0 veranderen. Overigens kunnen leerling ook een 1.0 als cijfer krijgen, wanneer na schriftelijk/mail aangeven van de docent het laatste moment is doorgegeven van inhalen.</a:t>
            </a:r>
          </a:p>
          <a:p>
            <a:endParaRPr lang="nl-NL"/>
          </a:p>
        </p:txBody>
      </p:sp>
    </p:spTree>
    <p:extLst>
      <p:ext uri="{BB962C8B-B14F-4D97-AF65-F5344CB8AC3E}">
        <p14:creationId xmlns:p14="http://schemas.microsoft.com/office/powerpoint/2010/main" val="354656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a:t>Lob in het teken van….. Waar zijn wij als school uniek in. Waarom hebben wij zoveel aandacht voor uw zoon/dochter kan hier terugkomen in je verhaal. Waarbij de volgende dia ondersteunend is. Hier staan de activiteiten op vermeld welke ons uniek maken en ervoor zorgen dat leerlingen een goed beeld kunnen vormen van wie ze zijn, wat ze willen en wat ze kunnen.</a:t>
            </a:r>
          </a:p>
        </p:txBody>
      </p:sp>
    </p:spTree>
    <p:extLst>
      <p:ext uri="{BB962C8B-B14F-4D97-AF65-F5344CB8AC3E}">
        <p14:creationId xmlns:p14="http://schemas.microsoft.com/office/powerpoint/2010/main" val="3379755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619D15-97F5-481C-AA28-5DD6ABA5E2F4}"/>
              </a:ext>
            </a:extLst>
          </p:cNvPr>
          <p:cNvSpPr>
            <a:spLocks noGrp="1"/>
          </p:cNvSpPr>
          <p:nvPr>
            <p:ph type="ctrTitle"/>
          </p:nvPr>
        </p:nvSpPr>
        <p:spPr>
          <a:xfrm>
            <a:off x="1224000" y="1266825"/>
            <a:ext cx="9756000" cy="2066925"/>
          </a:xfrm>
          <a:prstGeom prst="rect">
            <a:avLst/>
          </a:prstGeom>
        </p:spPr>
        <p:txBody>
          <a:bodyPr anchor="b"/>
          <a:lstStyle>
            <a:lvl1pPr algn="l">
              <a:defRPr sz="5000">
                <a:solidFill>
                  <a:schemeClr val="bg1"/>
                </a:solidFill>
              </a:defRPr>
            </a:lvl1pPr>
          </a:lstStyle>
          <a:p>
            <a:r>
              <a:rPr lang="nl-NL"/>
              <a:t>Klik om stijl te bewerken</a:t>
            </a:r>
            <a:endParaRPr lang="nl-NL" dirty="0"/>
          </a:p>
        </p:txBody>
      </p:sp>
      <p:sp>
        <p:nvSpPr>
          <p:cNvPr id="3" name="Ondertitel 2">
            <a:extLst>
              <a:ext uri="{FF2B5EF4-FFF2-40B4-BE49-F238E27FC236}">
                <a16:creationId xmlns:a16="http://schemas.microsoft.com/office/drawing/2014/main" id="{2F774763-6652-4E8A-9D51-23108126E81D}"/>
              </a:ext>
            </a:extLst>
          </p:cNvPr>
          <p:cNvSpPr>
            <a:spLocks noGrp="1"/>
          </p:cNvSpPr>
          <p:nvPr>
            <p:ph type="subTitle" idx="1"/>
          </p:nvPr>
        </p:nvSpPr>
        <p:spPr>
          <a:xfrm>
            <a:off x="1224000" y="3600000"/>
            <a:ext cx="9756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4" name="Tijdelijke aanduiding voor datum 3">
            <a:extLst>
              <a:ext uri="{FF2B5EF4-FFF2-40B4-BE49-F238E27FC236}">
                <a16:creationId xmlns:a16="http://schemas.microsoft.com/office/drawing/2014/main" id="{58394A57-9372-4FD4-B70D-2C074C89B2D6}"/>
              </a:ext>
            </a:extLst>
          </p:cNvPr>
          <p:cNvSpPr>
            <a:spLocks noGrp="1"/>
          </p:cNvSpPr>
          <p:nvPr>
            <p:ph type="dt" sz="half" idx="10"/>
          </p:nvPr>
        </p:nvSpPr>
        <p:spPr/>
        <p:txBody>
          <a:bodyPr/>
          <a:lstStyle/>
          <a:p>
            <a:fld id="{343B65EB-9FDF-4830-AF0E-7F0AAC093151}" type="datetimeFigureOut">
              <a:rPr lang="nl-NL" smtClean="0"/>
              <a:t>22-8-2018</a:t>
            </a:fld>
            <a:endParaRPr lang="nl-NL"/>
          </a:p>
        </p:txBody>
      </p:sp>
      <p:sp>
        <p:nvSpPr>
          <p:cNvPr id="5" name="Tijdelijke aanduiding voor voettekst 4">
            <a:extLst>
              <a:ext uri="{FF2B5EF4-FFF2-40B4-BE49-F238E27FC236}">
                <a16:creationId xmlns:a16="http://schemas.microsoft.com/office/drawing/2014/main" id="{1B58F302-4A80-48D4-9B4A-3BFED6A18EB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FC35D3A-7AB8-45EA-A959-742BE4CC103E}"/>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1586998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343B65EB-9FDF-4830-AF0E-7F0AAC093151}" type="datetimeFigureOut">
              <a:rPr lang="nl-NL" smtClean="0"/>
              <a:t>22-8-2018</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415110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ee keer 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a:xfrm>
            <a:off x="1224000" y="1656000"/>
            <a:ext cx="4872000" cy="4500563"/>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343B65EB-9FDF-4830-AF0E-7F0AAC093151}" type="datetimeFigureOut">
              <a:rPr lang="nl-NL" smtClean="0"/>
              <a:t>22-8-2018</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0E0C6E6B-2EC4-403B-B862-78C299F44D90}" type="slidenum">
              <a:rPr lang="nl-NL" smtClean="0"/>
              <a:t>‹nr.›</a:t>
            </a:fld>
            <a:endParaRPr lang="nl-NL"/>
          </a:p>
        </p:txBody>
      </p:sp>
      <p:sp>
        <p:nvSpPr>
          <p:cNvPr id="7" name="Tijdelijke aanduiding voor inhoud 6">
            <a:extLst>
              <a:ext uri="{FF2B5EF4-FFF2-40B4-BE49-F238E27FC236}">
                <a16:creationId xmlns:a16="http://schemas.microsoft.com/office/drawing/2014/main" id="{64BB9FDA-D1A9-4A8F-BCEF-28D2AB821C12}"/>
              </a:ext>
            </a:extLst>
          </p:cNvPr>
          <p:cNvSpPr>
            <a:spLocks noGrp="1"/>
          </p:cNvSpPr>
          <p:nvPr>
            <p:ph sz="quarter" idx="13"/>
          </p:nvPr>
        </p:nvSpPr>
        <p:spPr>
          <a:xfrm>
            <a:off x="6096001" y="1656000"/>
            <a:ext cx="4881526" cy="45005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905570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Oog hebben voor elk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22-8-2018</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pic>
        <p:nvPicPr>
          <p:cNvPr id="6" name="Afbeelding 5">
            <a:extLst>
              <a:ext uri="{FF2B5EF4-FFF2-40B4-BE49-F238E27FC236}">
                <a16:creationId xmlns:a16="http://schemas.microsoft.com/office/drawing/2014/main" id="{46F92513-5191-4869-BABD-489A2085057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866150" y="387002"/>
            <a:ext cx="5941959" cy="6119995"/>
          </a:xfrm>
          <a:prstGeom prst="rect">
            <a:avLst/>
          </a:prstGeom>
        </p:spPr>
      </p:pic>
    </p:spTree>
    <p:extLst>
      <p:ext uri="{BB962C8B-B14F-4D97-AF65-F5344CB8AC3E}">
        <p14:creationId xmlns:p14="http://schemas.microsoft.com/office/powerpoint/2010/main" val="1645340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Kies de k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78774E93-61E2-4FFF-A7D5-971242513E5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660865" y="179806"/>
            <a:ext cx="6291490" cy="6480000"/>
          </a:xfrm>
          <a:prstGeom prst="rect">
            <a:avLst/>
          </a:prstGeom>
        </p:spPr>
      </p:pic>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22-8-2018</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3411408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Je eigen st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22-8-2018</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pic>
        <p:nvPicPr>
          <p:cNvPr id="6" name="Afbeelding 5">
            <a:extLst>
              <a:ext uri="{FF2B5EF4-FFF2-40B4-BE49-F238E27FC236}">
                <a16:creationId xmlns:a16="http://schemas.microsoft.com/office/drawing/2014/main" id="{956DF75C-AB7F-439A-8F70-9DC12674B90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62938" y="585663"/>
            <a:ext cx="6012041" cy="5687997"/>
          </a:xfrm>
          <a:prstGeom prst="rect">
            <a:avLst/>
          </a:prstGeom>
        </p:spPr>
      </p:pic>
    </p:spTree>
    <p:extLst>
      <p:ext uri="{BB962C8B-B14F-4D97-AF65-F5344CB8AC3E}">
        <p14:creationId xmlns:p14="http://schemas.microsoft.com/office/powerpoint/2010/main" val="930981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343B65EB-9FDF-4830-AF0E-7F0AAC093151}" type="datetimeFigureOut">
              <a:rPr lang="nl-NL" smtClean="0"/>
              <a:t>22-8-2018</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766131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ee keer 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a:xfrm>
            <a:off x="1224000" y="1656000"/>
            <a:ext cx="4872000" cy="45005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343B65EB-9FDF-4830-AF0E-7F0AAC093151}" type="datetimeFigureOut">
              <a:rPr lang="nl-NL" smtClean="0"/>
              <a:t>22-8-2018</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0E0C6E6B-2EC4-403B-B862-78C299F44D90}" type="slidenum">
              <a:rPr lang="nl-NL" smtClean="0"/>
              <a:t>‹nr.›</a:t>
            </a:fld>
            <a:endParaRPr lang="nl-NL"/>
          </a:p>
        </p:txBody>
      </p:sp>
      <p:sp>
        <p:nvSpPr>
          <p:cNvPr id="7" name="Tijdelijke aanduiding voor inhoud 6">
            <a:extLst>
              <a:ext uri="{FF2B5EF4-FFF2-40B4-BE49-F238E27FC236}">
                <a16:creationId xmlns:a16="http://schemas.microsoft.com/office/drawing/2014/main" id="{64BB9FDA-D1A9-4A8F-BCEF-28D2AB821C12}"/>
              </a:ext>
            </a:extLst>
          </p:cNvPr>
          <p:cNvSpPr>
            <a:spLocks noGrp="1"/>
          </p:cNvSpPr>
          <p:nvPr>
            <p:ph sz="quarter" idx="13"/>
          </p:nvPr>
        </p:nvSpPr>
        <p:spPr>
          <a:xfrm>
            <a:off x="6096001" y="1656000"/>
            <a:ext cx="4881526" cy="45005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86093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Het pa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22-8-2018</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777041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Oog hebben voor elk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22-8-2018</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pic>
        <p:nvPicPr>
          <p:cNvPr id="8" name="Afbeelding 7">
            <a:extLst>
              <a:ext uri="{FF2B5EF4-FFF2-40B4-BE49-F238E27FC236}">
                <a16:creationId xmlns:a16="http://schemas.microsoft.com/office/drawing/2014/main" id="{E728BFE0-12DD-4780-BF9E-D1124D8383A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866150" y="387000"/>
            <a:ext cx="5941959" cy="6120000"/>
          </a:xfrm>
          <a:prstGeom prst="rect">
            <a:avLst/>
          </a:prstGeom>
        </p:spPr>
      </p:pic>
    </p:spTree>
    <p:extLst>
      <p:ext uri="{BB962C8B-B14F-4D97-AF65-F5344CB8AC3E}">
        <p14:creationId xmlns:p14="http://schemas.microsoft.com/office/powerpoint/2010/main" val="1362700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Kies de k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22-8-2018</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pic>
        <p:nvPicPr>
          <p:cNvPr id="9" name="Afbeelding 8">
            <a:extLst>
              <a:ext uri="{FF2B5EF4-FFF2-40B4-BE49-F238E27FC236}">
                <a16:creationId xmlns:a16="http://schemas.microsoft.com/office/drawing/2014/main" id="{E45FB90C-6BBE-4844-9275-919008039BA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660862" y="179806"/>
            <a:ext cx="6291497" cy="6480000"/>
          </a:xfrm>
          <a:prstGeom prst="rect">
            <a:avLst/>
          </a:prstGeom>
        </p:spPr>
      </p:pic>
    </p:spTree>
    <p:extLst>
      <p:ext uri="{BB962C8B-B14F-4D97-AF65-F5344CB8AC3E}">
        <p14:creationId xmlns:p14="http://schemas.microsoft.com/office/powerpoint/2010/main" val="1924883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Je eigen st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22-8-2018</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pic>
        <p:nvPicPr>
          <p:cNvPr id="8" name="Afbeelding 7">
            <a:extLst>
              <a:ext uri="{FF2B5EF4-FFF2-40B4-BE49-F238E27FC236}">
                <a16:creationId xmlns:a16="http://schemas.microsoft.com/office/drawing/2014/main" id="{843B1F5B-D43D-46D6-BD30-EA85DBBC485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62938" y="585662"/>
            <a:ext cx="6012041" cy="5688000"/>
          </a:xfrm>
          <a:prstGeom prst="rect">
            <a:avLst/>
          </a:prstGeom>
        </p:spPr>
      </p:pic>
    </p:spTree>
    <p:extLst>
      <p:ext uri="{BB962C8B-B14F-4D97-AF65-F5344CB8AC3E}">
        <p14:creationId xmlns:p14="http://schemas.microsoft.com/office/powerpoint/2010/main" val="169482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ind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22-8-2018</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3930633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619D15-97F5-481C-AA28-5DD6ABA5E2F4}"/>
              </a:ext>
            </a:extLst>
          </p:cNvPr>
          <p:cNvSpPr>
            <a:spLocks noGrp="1"/>
          </p:cNvSpPr>
          <p:nvPr>
            <p:ph type="ctrTitle"/>
          </p:nvPr>
        </p:nvSpPr>
        <p:spPr>
          <a:xfrm>
            <a:off x="1224000" y="1266825"/>
            <a:ext cx="9756000" cy="2066925"/>
          </a:xfrm>
          <a:prstGeom prst="rect">
            <a:avLst/>
          </a:prstGeom>
        </p:spPr>
        <p:txBody>
          <a:bodyPr anchor="b"/>
          <a:lstStyle>
            <a:lvl1pPr algn="l">
              <a:defRPr sz="5000">
                <a:solidFill>
                  <a:schemeClr val="tx1"/>
                </a:solidFill>
              </a:defRPr>
            </a:lvl1pPr>
          </a:lstStyle>
          <a:p>
            <a:r>
              <a:rPr lang="nl-NL" dirty="0"/>
              <a:t>Klik om de stijl te bewerken</a:t>
            </a:r>
          </a:p>
        </p:txBody>
      </p:sp>
      <p:sp>
        <p:nvSpPr>
          <p:cNvPr id="3" name="Ondertitel 2">
            <a:extLst>
              <a:ext uri="{FF2B5EF4-FFF2-40B4-BE49-F238E27FC236}">
                <a16:creationId xmlns:a16="http://schemas.microsoft.com/office/drawing/2014/main" id="{2F774763-6652-4E8A-9D51-23108126E81D}"/>
              </a:ext>
            </a:extLst>
          </p:cNvPr>
          <p:cNvSpPr>
            <a:spLocks noGrp="1"/>
          </p:cNvSpPr>
          <p:nvPr>
            <p:ph type="subTitle" idx="1"/>
          </p:nvPr>
        </p:nvSpPr>
        <p:spPr>
          <a:xfrm>
            <a:off x="1224000" y="3600000"/>
            <a:ext cx="9756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sp>
        <p:nvSpPr>
          <p:cNvPr id="4" name="Tijdelijke aanduiding voor datum 3">
            <a:extLst>
              <a:ext uri="{FF2B5EF4-FFF2-40B4-BE49-F238E27FC236}">
                <a16:creationId xmlns:a16="http://schemas.microsoft.com/office/drawing/2014/main" id="{58394A57-9372-4FD4-B70D-2C074C89B2D6}"/>
              </a:ext>
            </a:extLst>
          </p:cNvPr>
          <p:cNvSpPr>
            <a:spLocks noGrp="1"/>
          </p:cNvSpPr>
          <p:nvPr>
            <p:ph type="dt" sz="half" idx="10"/>
          </p:nvPr>
        </p:nvSpPr>
        <p:spPr/>
        <p:txBody>
          <a:bodyPr/>
          <a:lstStyle/>
          <a:p>
            <a:fld id="{343B65EB-9FDF-4830-AF0E-7F0AAC093151}" type="datetimeFigureOut">
              <a:rPr lang="nl-NL" smtClean="0"/>
              <a:t>22-8-2018</a:t>
            </a:fld>
            <a:endParaRPr lang="nl-NL"/>
          </a:p>
        </p:txBody>
      </p:sp>
      <p:sp>
        <p:nvSpPr>
          <p:cNvPr id="5" name="Tijdelijke aanduiding voor voettekst 4">
            <a:extLst>
              <a:ext uri="{FF2B5EF4-FFF2-40B4-BE49-F238E27FC236}">
                <a16:creationId xmlns:a16="http://schemas.microsoft.com/office/drawing/2014/main" id="{1B58F302-4A80-48D4-9B4A-3BFED6A18EB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FC35D3A-7AB8-45EA-A959-742BE4CC103E}"/>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2631036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extLst>
              <a:ext uri="{96DAC541-7B7A-43D3-8B79-37D633B846F1}">
                <asvg:svgBlip xmlns:asvg="http://schemas.microsoft.com/office/drawing/2016/SVG/main" r:embed="rId11"/>
              </a:ext>
            </a:extLst>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C5D78CD-E1A3-49DD-B89A-60EEEE43511E}"/>
              </a:ext>
            </a:extLst>
          </p:cNvPr>
          <p:cNvSpPr>
            <a:spLocks noGrp="1"/>
          </p:cNvSpPr>
          <p:nvPr>
            <p:ph type="body" idx="1"/>
          </p:nvPr>
        </p:nvSpPr>
        <p:spPr>
          <a:xfrm>
            <a:off x="1224000" y="1656000"/>
            <a:ext cx="9756000" cy="4500563"/>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80EEA5B1-6071-40BE-B6B0-3F546D9E05EE}"/>
              </a:ext>
            </a:extLst>
          </p:cNvPr>
          <p:cNvSpPr>
            <a:spLocks noGrp="1"/>
          </p:cNvSpPr>
          <p:nvPr>
            <p:ph type="dt" sz="half" idx="2"/>
          </p:nvPr>
        </p:nvSpPr>
        <p:spPr>
          <a:xfrm>
            <a:off x="1224000" y="6356350"/>
            <a:ext cx="1004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B65EB-9FDF-4830-AF0E-7F0AAC093151}" type="datetimeFigureOut">
              <a:rPr lang="nl-NL" smtClean="0"/>
              <a:t>22-8-2018</a:t>
            </a:fld>
            <a:endParaRPr lang="nl-NL" dirty="0"/>
          </a:p>
        </p:txBody>
      </p:sp>
      <p:sp>
        <p:nvSpPr>
          <p:cNvPr id="5" name="Tijdelijke aanduiding voor voettekst 4">
            <a:extLst>
              <a:ext uri="{FF2B5EF4-FFF2-40B4-BE49-F238E27FC236}">
                <a16:creationId xmlns:a16="http://schemas.microsoft.com/office/drawing/2014/main" id="{CED80839-D02B-42AA-A7BD-49F0BD9EF867}"/>
              </a:ext>
            </a:extLst>
          </p:cNvPr>
          <p:cNvSpPr>
            <a:spLocks noGrp="1"/>
          </p:cNvSpPr>
          <p:nvPr>
            <p:ph type="ftr" sz="quarter" idx="3"/>
          </p:nvPr>
        </p:nvSpPr>
        <p:spPr>
          <a:xfrm>
            <a:off x="2228850" y="6356350"/>
            <a:ext cx="774382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a:extLst>
              <a:ext uri="{FF2B5EF4-FFF2-40B4-BE49-F238E27FC236}">
                <a16:creationId xmlns:a16="http://schemas.microsoft.com/office/drawing/2014/main" id="{ADA9FA82-A774-414D-B2D2-70E182497F73}"/>
              </a:ext>
            </a:extLst>
          </p:cNvPr>
          <p:cNvSpPr>
            <a:spLocks noGrp="1"/>
          </p:cNvSpPr>
          <p:nvPr>
            <p:ph type="sldNum" sz="quarter" idx="4"/>
          </p:nvPr>
        </p:nvSpPr>
        <p:spPr>
          <a:xfrm>
            <a:off x="9972676" y="6356350"/>
            <a:ext cx="1004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C6E6B-2EC4-403B-B862-78C299F44D90}" type="slidenum">
              <a:rPr lang="nl-NL" smtClean="0"/>
              <a:t>‹nr.›</a:t>
            </a:fld>
            <a:endParaRPr lang="nl-NL" dirty="0"/>
          </a:p>
        </p:txBody>
      </p:sp>
    </p:spTree>
    <p:extLst>
      <p:ext uri="{BB962C8B-B14F-4D97-AF65-F5344CB8AC3E}">
        <p14:creationId xmlns:p14="http://schemas.microsoft.com/office/powerpoint/2010/main" val="2241113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5" r:id="rId4"/>
    <p:sldLayoutId id="2147483660" r:id="rId5"/>
    <p:sldLayoutId id="2147483662" r:id="rId6"/>
    <p:sldLayoutId id="2147483661" r:id="rId7"/>
    <p:sldLayoutId id="214748366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61950" indent="-361950" algn="l" defTabSz="914400" rtl="0" eaLnBrk="1" latinLnBrk="0" hangingPunct="1">
        <a:lnSpc>
          <a:spcPct val="90000"/>
        </a:lnSpc>
        <a:spcBef>
          <a:spcPts val="600"/>
        </a:spcBef>
        <a:buFont typeface="Arial" panose="020B0604020202020204" pitchFamily="34" charset="0"/>
        <a:buChar char="•"/>
        <a:defRPr sz="5000" kern="1200">
          <a:solidFill>
            <a:schemeClr val="bg1"/>
          </a:solidFill>
          <a:latin typeface="+mn-lt"/>
          <a:ea typeface="+mn-ea"/>
          <a:cs typeface="+mn-cs"/>
        </a:defRPr>
      </a:lvl1pPr>
      <a:lvl2pPr marL="685800" indent="-323850" algn="l" defTabSz="914400" rtl="0" eaLnBrk="1" latinLnBrk="0" hangingPunct="1">
        <a:lnSpc>
          <a:spcPct val="90000"/>
        </a:lnSpc>
        <a:spcBef>
          <a:spcPts val="300"/>
        </a:spcBef>
        <a:buFont typeface="Arial" panose="020B0604020202020204" pitchFamily="34" charset="0"/>
        <a:buChar char="-"/>
        <a:defRPr sz="4000" kern="1200">
          <a:solidFill>
            <a:schemeClr val="bg1"/>
          </a:solidFill>
          <a:latin typeface="+mn-lt"/>
          <a:ea typeface="+mn-ea"/>
          <a:cs typeface="+mn-cs"/>
        </a:defRPr>
      </a:lvl2pPr>
      <a:lvl3pPr marL="990600" indent="-276225" algn="l" defTabSz="914400" rtl="0" eaLnBrk="1" latinLnBrk="0" hangingPunct="1">
        <a:lnSpc>
          <a:spcPct val="90000"/>
        </a:lnSpc>
        <a:spcBef>
          <a:spcPts val="200"/>
        </a:spcBef>
        <a:buFont typeface="Arial" panose="020B0604020202020204" pitchFamily="34" charset="0"/>
        <a:buChar char="•"/>
        <a:defRPr sz="3000" kern="1200">
          <a:solidFill>
            <a:schemeClr val="bg1"/>
          </a:solidFill>
          <a:latin typeface="+mn-lt"/>
          <a:ea typeface="+mn-ea"/>
          <a:cs typeface="+mn-cs"/>
        </a:defRPr>
      </a:lvl3pPr>
      <a:lvl4pPr marL="1162050" indent="-171450" algn="l" defTabSz="914400" rtl="0" eaLnBrk="1" latinLnBrk="0" hangingPunct="1">
        <a:lnSpc>
          <a:spcPct val="90000"/>
        </a:lnSpc>
        <a:spcBef>
          <a:spcPts val="100"/>
        </a:spcBef>
        <a:buFont typeface="Arial" panose="020B0604020202020204" pitchFamily="34" charset="0"/>
        <a:buChar char="-"/>
        <a:defRPr sz="2000" kern="1200">
          <a:solidFill>
            <a:schemeClr val="bg1"/>
          </a:solidFill>
          <a:latin typeface="+mn-lt"/>
          <a:ea typeface="+mn-ea"/>
          <a:cs typeface="+mn-cs"/>
        </a:defRPr>
      </a:lvl4pPr>
      <a:lvl5pPr marL="1343025" indent="-180975" algn="l" defTabSz="914400" rtl="0" eaLnBrk="1" latinLnBrk="0" hangingPunct="1">
        <a:lnSpc>
          <a:spcPct val="90000"/>
        </a:lnSpc>
        <a:spcBef>
          <a:spcPts val="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C5D78CD-E1A3-49DD-B89A-60EEEE43511E}"/>
              </a:ext>
            </a:extLst>
          </p:cNvPr>
          <p:cNvSpPr>
            <a:spLocks noGrp="1"/>
          </p:cNvSpPr>
          <p:nvPr>
            <p:ph type="body" idx="1"/>
          </p:nvPr>
        </p:nvSpPr>
        <p:spPr>
          <a:xfrm>
            <a:off x="1224000" y="1656000"/>
            <a:ext cx="9756000" cy="4500563"/>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80EEA5B1-6071-40BE-B6B0-3F546D9E05EE}"/>
              </a:ext>
            </a:extLst>
          </p:cNvPr>
          <p:cNvSpPr>
            <a:spLocks noGrp="1"/>
          </p:cNvSpPr>
          <p:nvPr>
            <p:ph type="dt" sz="half" idx="2"/>
          </p:nvPr>
        </p:nvSpPr>
        <p:spPr>
          <a:xfrm>
            <a:off x="1224000" y="6356350"/>
            <a:ext cx="1004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B65EB-9FDF-4830-AF0E-7F0AAC093151}" type="datetimeFigureOut">
              <a:rPr lang="nl-NL" smtClean="0"/>
              <a:t>22-8-2018</a:t>
            </a:fld>
            <a:endParaRPr lang="nl-NL" dirty="0"/>
          </a:p>
        </p:txBody>
      </p:sp>
      <p:sp>
        <p:nvSpPr>
          <p:cNvPr id="5" name="Tijdelijke aanduiding voor voettekst 4">
            <a:extLst>
              <a:ext uri="{FF2B5EF4-FFF2-40B4-BE49-F238E27FC236}">
                <a16:creationId xmlns:a16="http://schemas.microsoft.com/office/drawing/2014/main" id="{CED80839-D02B-42AA-A7BD-49F0BD9EF867}"/>
              </a:ext>
            </a:extLst>
          </p:cNvPr>
          <p:cNvSpPr>
            <a:spLocks noGrp="1"/>
          </p:cNvSpPr>
          <p:nvPr>
            <p:ph type="ftr" sz="quarter" idx="3"/>
          </p:nvPr>
        </p:nvSpPr>
        <p:spPr>
          <a:xfrm>
            <a:off x="2228850" y="6356350"/>
            <a:ext cx="774382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a:extLst>
              <a:ext uri="{FF2B5EF4-FFF2-40B4-BE49-F238E27FC236}">
                <a16:creationId xmlns:a16="http://schemas.microsoft.com/office/drawing/2014/main" id="{ADA9FA82-A774-414D-B2D2-70E182497F73}"/>
              </a:ext>
            </a:extLst>
          </p:cNvPr>
          <p:cNvSpPr>
            <a:spLocks noGrp="1"/>
          </p:cNvSpPr>
          <p:nvPr>
            <p:ph type="sldNum" sz="quarter" idx="4"/>
          </p:nvPr>
        </p:nvSpPr>
        <p:spPr>
          <a:xfrm>
            <a:off x="9972676" y="6356350"/>
            <a:ext cx="1004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C6E6B-2EC4-403B-B862-78C299F44D90}" type="slidenum">
              <a:rPr lang="nl-NL" smtClean="0"/>
              <a:t>‹nr.›</a:t>
            </a:fld>
            <a:endParaRPr lang="nl-NL" dirty="0"/>
          </a:p>
        </p:txBody>
      </p:sp>
    </p:spTree>
    <p:extLst>
      <p:ext uri="{BB962C8B-B14F-4D97-AF65-F5344CB8AC3E}">
        <p14:creationId xmlns:p14="http://schemas.microsoft.com/office/powerpoint/2010/main" val="363843609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70" r:id="rId4"/>
    <p:sldLayoutId id="2147483671" r:id="rId5"/>
    <p:sldLayoutId id="2147483672"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61950" indent="-361950" algn="l" defTabSz="914400" rtl="0" eaLnBrk="1" latinLnBrk="0" hangingPunct="1">
        <a:lnSpc>
          <a:spcPct val="90000"/>
        </a:lnSpc>
        <a:spcBef>
          <a:spcPts val="600"/>
        </a:spcBef>
        <a:buFont typeface="Arial" panose="020B0604020202020204" pitchFamily="34" charset="0"/>
        <a:buChar char="•"/>
        <a:defRPr sz="5000" kern="1200">
          <a:solidFill>
            <a:schemeClr val="tx1"/>
          </a:solidFill>
          <a:latin typeface="+mn-lt"/>
          <a:ea typeface="+mn-ea"/>
          <a:cs typeface="+mn-cs"/>
        </a:defRPr>
      </a:lvl1pPr>
      <a:lvl2pPr marL="685800" indent="-323850" algn="l" defTabSz="914400" rtl="0" eaLnBrk="1" latinLnBrk="0" hangingPunct="1">
        <a:lnSpc>
          <a:spcPct val="90000"/>
        </a:lnSpc>
        <a:spcBef>
          <a:spcPts val="300"/>
        </a:spcBef>
        <a:buFont typeface="Arial" panose="020B0604020202020204" pitchFamily="34" charset="0"/>
        <a:buChar char="-"/>
        <a:defRPr sz="4000" kern="1200">
          <a:solidFill>
            <a:schemeClr val="tx1"/>
          </a:solidFill>
          <a:latin typeface="+mn-lt"/>
          <a:ea typeface="+mn-ea"/>
          <a:cs typeface="+mn-cs"/>
        </a:defRPr>
      </a:lvl2pPr>
      <a:lvl3pPr marL="990600" indent="-276225" algn="l" defTabSz="914400" rtl="0" eaLnBrk="1" latinLnBrk="0" hangingPunct="1">
        <a:lnSpc>
          <a:spcPct val="90000"/>
        </a:lnSpc>
        <a:spcBef>
          <a:spcPts val="200"/>
        </a:spcBef>
        <a:buFont typeface="Arial" panose="020B0604020202020204" pitchFamily="34" charset="0"/>
        <a:buChar char="•"/>
        <a:defRPr sz="3000" kern="1200">
          <a:solidFill>
            <a:schemeClr val="tx1"/>
          </a:solidFill>
          <a:latin typeface="+mn-lt"/>
          <a:ea typeface="+mn-ea"/>
          <a:cs typeface="+mn-cs"/>
        </a:defRPr>
      </a:lvl3pPr>
      <a:lvl4pPr marL="1162050" indent="-171450" algn="l" defTabSz="914400" rtl="0" eaLnBrk="1" latinLnBrk="0" hangingPunct="1">
        <a:lnSpc>
          <a:spcPct val="90000"/>
        </a:lnSpc>
        <a:spcBef>
          <a:spcPts val="100"/>
        </a:spcBef>
        <a:buFont typeface="Arial" panose="020B0604020202020204" pitchFamily="34" charset="0"/>
        <a:buChar char="-"/>
        <a:defRPr sz="2000" kern="1200">
          <a:solidFill>
            <a:schemeClr val="tx1"/>
          </a:solidFill>
          <a:latin typeface="+mn-lt"/>
          <a:ea typeface="+mn-ea"/>
          <a:cs typeface="+mn-cs"/>
        </a:defRPr>
      </a:lvl4pPr>
      <a:lvl5pPr marL="1343025" indent="-180975" algn="l" defTabSz="914400" rtl="0" eaLnBrk="1" latinLnBrk="0" hangingPunct="1">
        <a:lnSpc>
          <a:spcPct val="9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4c9w8U3v39Q"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9.emf"/></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p:cNvSpPr>
          <p:nvPr>
            <p:ph type="ctrTitle"/>
          </p:nvPr>
        </p:nvSpPr>
        <p:spPr>
          <a:xfrm>
            <a:off x="635017" y="1830802"/>
            <a:ext cx="10930410" cy="2321719"/>
          </a:xfrm>
          <a:prstGeom prst="rect">
            <a:avLst/>
          </a:prstGeom>
        </p:spPr>
        <p:txBody>
          <a:bodyPr>
            <a:normAutofit/>
          </a:bodyPr>
          <a:lstStyle/>
          <a:p>
            <a:r>
              <a:rPr lang="nl-NL"/>
              <a:t>Welkom </a:t>
            </a:r>
            <a:endParaRPr/>
          </a:p>
        </p:txBody>
      </p:sp>
      <p:sp>
        <p:nvSpPr>
          <p:cNvPr id="2" name="Tekstvak 1"/>
          <p:cNvSpPr txBox="1"/>
          <p:nvPr/>
        </p:nvSpPr>
        <p:spPr>
          <a:xfrm>
            <a:off x="2513464" y="5953162"/>
            <a:ext cx="7586319" cy="4568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66" hangingPunct="0"/>
            <a:r>
              <a:rPr lang="nl-NL" sz="2500">
                <a:solidFill>
                  <a:srgbClr val="000000"/>
                </a:solidFill>
                <a:sym typeface="Helvetica Light"/>
              </a:rPr>
              <a:t>Ouderavond leerjaar </a:t>
            </a:r>
            <a:r>
              <a:rPr lang="nl-NL" sz="900"/>
              <a:t>2</a:t>
            </a:r>
            <a:endParaRPr lang="nl-NL" sz="2500">
              <a:solidFill>
                <a:srgbClr val="000000"/>
              </a:solidFill>
              <a:sym typeface="Helvetica Light"/>
            </a:endParaRP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6">
            <a:extLst>
              <a:ext uri="{FF2B5EF4-FFF2-40B4-BE49-F238E27FC236}">
                <a16:creationId xmlns:a16="http://schemas.microsoft.com/office/drawing/2014/main" id="{03F4B634-5AE0-46E8-86B5-AE7E1B353B10}"/>
              </a:ext>
            </a:extLst>
          </p:cNvPr>
          <p:cNvSpPr txBox="1">
            <a:spLocks/>
          </p:cNvSpPr>
          <p:nvPr/>
        </p:nvSpPr>
        <p:spPr>
          <a:xfrm>
            <a:off x="601559" y="159489"/>
            <a:ext cx="1397363" cy="4916230"/>
          </a:xfrm>
          <a:prstGeom prst="rect">
            <a:avLst/>
          </a:prstGeom>
          <a:ln w="12700">
            <a:miter lim="400000"/>
          </a:ln>
          <a:extLst>
            <a:ext uri="{C572A759-6A51-4108-AA02-DFA0A04FC94B}">
              <ma14:wrappingTextBoxFlag xmlns="" xmlns:ma14="http://schemas.microsoft.com/office/mac/drawingml/2011/main" val="1"/>
            </a:ext>
          </a:extLst>
        </p:spPr>
        <p:txBody>
          <a:bodyPr vert="vert270" lIns="35719" tIns="35719" rIns="35719" bIns="35719" anchor="ctr">
            <a:normAutofit/>
          </a:bodyPr>
          <a:lstStyle>
            <a:lvl1pPr marL="0" marR="0" indent="0" algn="ctr" defTabSz="821531"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Arial"/>
                <a:ea typeface="Arial"/>
                <a:cs typeface="Arial"/>
                <a:sym typeface="Arial"/>
              </a:defRPr>
            </a:lvl1pPr>
            <a:lvl2pPr marL="0" marR="0" indent="228600" algn="ctr" defTabSz="821531"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Arial"/>
                <a:ea typeface="Arial"/>
                <a:cs typeface="Arial"/>
                <a:sym typeface="Arial"/>
              </a:defRPr>
            </a:lvl2pPr>
            <a:lvl3pPr marL="0" marR="0" indent="457200" algn="ctr" defTabSz="821531"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Arial"/>
                <a:ea typeface="Arial"/>
                <a:cs typeface="Arial"/>
                <a:sym typeface="Arial"/>
              </a:defRPr>
            </a:lvl3pPr>
            <a:lvl4pPr marL="0" marR="0" indent="685800" algn="ctr" defTabSz="821531"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Arial"/>
                <a:ea typeface="Arial"/>
                <a:cs typeface="Arial"/>
                <a:sym typeface="Arial"/>
              </a:defRPr>
            </a:lvl4pPr>
            <a:lvl5pPr marL="0" marR="0" indent="914400" algn="ctr" defTabSz="821531"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Arial"/>
                <a:ea typeface="Arial"/>
                <a:cs typeface="Arial"/>
                <a:sym typeface="Arial"/>
              </a:defRPr>
            </a:lvl5pPr>
            <a:lvl6pPr marL="0" marR="0" indent="1143000" algn="ctr" defTabSz="821531"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Arial"/>
                <a:ea typeface="Arial"/>
                <a:cs typeface="Arial"/>
                <a:sym typeface="Arial"/>
              </a:defRPr>
            </a:lvl6pPr>
            <a:lvl7pPr marL="0" marR="0" indent="1371600" algn="ctr" defTabSz="821531"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Arial"/>
                <a:ea typeface="Arial"/>
                <a:cs typeface="Arial"/>
                <a:sym typeface="Arial"/>
              </a:defRPr>
            </a:lvl7pPr>
            <a:lvl8pPr marL="0" marR="0" indent="1600200" algn="ctr" defTabSz="821531"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Arial"/>
                <a:ea typeface="Arial"/>
                <a:cs typeface="Arial"/>
                <a:sym typeface="Arial"/>
              </a:defRPr>
            </a:lvl8pPr>
            <a:lvl9pPr marL="0" marR="0" indent="1828800" algn="ctr" defTabSz="821531"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Arial"/>
                <a:ea typeface="Arial"/>
                <a:cs typeface="Arial"/>
                <a:sym typeface="Arial"/>
              </a:defRPr>
            </a:lvl9pPr>
          </a:lstStyle>
          <a:p>
            <a:pPr algn="l" hangingPunct="1"/>
            <a:r>
              <a:rPr lang="nl-NL" sz="5600" dirty="0"/>
              <a:t>Pestknop</a:t>
            </a:r>
          </a:p>
        </p:txBody>
      </p:sp>
      <p:pic>
        <p:nvPicPr>
          <p:cNvPr id="7" name="Afbeelding 6">
            <a:hlinkClick r:id="rId3"/>
            <a:extLst>
              <a:ext uri="{FF2B5EF4-FFF2-40B4-BE49-F238E27FC236}">
                <a16:creationId xmlns:a16="http://schemas.microsoft.com/office/drawing/2014/main" id="{837576E2-2D92-41D0-B540-D5F9BDFE71C3}"/>
              </a:ext>
            </a:extLst>
          </p:cNvPr>
          <p:cNvPicPr>
            <a:picLocks noChangeAspect="1"/>
          </p:cNvPicPr>
          <p:nvPr/>
        </p:nvPicPr>
        <p:blipFill>
          <a:blip r:embed="rId4"/>
          <a:stretch>
            <a:fillRect/>
          </a:stretch>
        </p:blipFill>
        <p:spPr>
          <a:xfrm>
            <a:off x="2677459" y="988515"/>
            <a:ext cx="3983646" cy="3638243"/>
          </a:xfrm>
          <a:prstGeom prst="rect">
            <a:avLst/>
          </a:prstGeom>
        </p:spPr>
      </p:pic>
      <p:sp>
        <p:nvSpPr>
          <p:cNvPr id="2" name="Tekstvak 1">
            <a:extLst>
              <a:ext uri="{FF2B5EF4-FFF2-40B4-BE49-F238E27FC236}">
                <a16:creationId xmlns:a16="http://schemas.microsoft.com/office/drawing/2014/main" id="{3FF67462-A9B7-4896-AB3C-84A1AF55C54F}"/>
              </a:ext>
            </a:extLst>
          </p:cNvPr>
          <p:cNvSpPr txBox="1"/>
          <p:nvPr/>
        </p:nvSpPr>
        <p:spPr>
          <a:xfrm>
            <a:off x="7026965" y="1802890"/>
            <a:ext cx="3578087" cy="22881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66" hangingPunct="0"/>
            <a:r>
              <a:rPr lang="nl-NL" sz="3600" b="1" dirty="0">
                <a:solidFill>
                  <a:schemeClr val="bg1"/>
                </a:solidFill>
                <a:sym typeface="Helvetica Light"/>
              </a:rPr>
              <a:t>Mevr. Kroon</a:t>
            </a:r>
          </a:p>
          <a:p>
            <a:pPr algn="ctr" defTabSz="410766" hangingPunct="0"/>
            <a:endParaRPr lang="nl-NL" sz="3600" b="1" dirty="0">
              <a:solidFill>
                <a:schemeClr val="bg1"/>
              </a:solidFill>
            </a:endParaRPr>
          </a:p>
          <a:p>
            <a:pPr algn="ctr" defTabSz="410766" hangingPunct="0"/>
            <a:r>
              <a:rPr lang="nl-NL" sz="3600" b="1" dirty="0">
                <a:solidFill>
                  <a:schemeClr val="bg1"/>
                </a:solidFill>
                <a:sym typeface="Helvetica Light"/>
              </a:rPr>
              <a:t>Mevr. Schackman</a:t>
            </a:r>
          </a:p>
        </p:txBody>
      </p:sp>
    </p:spTree>
    <p:extLst>
      <p:ext uri="{BB962C8B-B14F-4D97-AF65-F5344CB8AC3E}">
        <p14:creationId xmlns:p14="http://schemas.microsoft.com/office/powerpoint/2010/main" val="16178260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EA377EC-9CAE-47F8-B424-463D9AF98196}"/>
              </a:ext>
            </a:extLst>
          </p:cNvPr>
          <p:cNvSpPr>
            <a:spLocks noGrp="1"/>
          </p:cNvSpPr>
          <p:nvPr>
            <p:ph idx="1"/>
          </p:nvPr>
        </p:nvSpPr>
        <p:spPr/>
        <p:txBody>
          <a:bodyPr>
            <a:normAutofit/>
          </a:bodyPr>
          <a:lstStyle/>
          <a:p>
            <a:pPr marL="0" indent="0">
              <a:buNone/>
            </a:pPr>
            <a:r>
              <a:rPr lang="nl-NL" sz="3200" i="1" dirty="0"/>
              <a:t>Locatie Zuid:</a:t>
            </a:r>
          </a:p>
          <a:p>
            <a:pPr marL="0" indent="0">
              <a:buNone/>
            </a:pPr>
            <a:r>
              <a:rPr lang="nl-NL" sz="3200" i="1" dirty="0"/>
              <a:t>Geert Duijs</a:t>
            </a:r>
          </a:p>
          <a:p>
            <a:pPr marL="0" indent="0">
              <a:buNone/>
            </a:pPr>
            <a:r>
              <a:rPr lang="nl-NL" sz="3200" i="1" dirty="0"/>
              <a:t>G.duijs@hethooghuis.nl</a:t>
            </a:r>
            <a:endParaRPr lang="nl-NL" sz="3200" dirty="0"/>
          </a:p>
        </p:txBody>
      </p:sp>
      <p:sp>
        <p:nvSpPr>
          <p:cNvPr id="4" name="Tijdelijke aanduiding voor inhoud 3">
            <a:extLst>
              <a:ext uri="{FF2B5EF4-FFF2-40B4-BE49-F238E27FC236}">
                <a16:creationId xmlns:a16="http://schemas.microsoft.com/office/drawing/2014/main" id="{8C5B4A8E-517B-4FBF-9870-3D32BB460FED}"/>
              </a:ext>
            </a:extLst>
          </p:cNvPr>
          <p:cNvSpPr>
            <a:spLocks noGrp="1"/>
          </p:cNvSpPr>
          <p:nvPr>
            <p:ph sz="quarter" idx="13"/>
          </p:nvPr>
        </p:nvSpPr>
        <p:spPr/>
        <p:txBody>
          <a:bodyPr>
            <a:normAutofit/>
          </a:bodyPr>
          <a:lstStyle/>
          <a:p>
            <a:pPr marL="0" indent="0">
              <a:buNone/>
            </a:pPr>
            <a:r>
              <a:rPr lang="nl-NL" sz="3200" i="1" dirty="0"/>
              <a:t>Locatie West</a:t>
            </a:r>
          </a:p>
          <a:p>
            <a:pPr marL="0" indent="0">
              <a:buNone/>
            </a:pPr>
            <a:r>
              <a:rPr lang="nl-NL" sz="3200" i="1" dirty="0"/>
              <a:t>Marianne Vos</a:t>
            </a:r>
          </a:p>
          <a:p>
            <a:pPr marL="0" indent="0">
              <a:buNone/>
            </a:pPr>
            <a:r>
              <a:rPr lang="nl-NL" sz="3200" i="1" dirty="0"/>
              <a:t>M.vos@hethooghuis.nl</a:t>
            </a:r>
          </a:p>
        </p:txBody>
      </p:sp>
      <p:sp>
        <p:nvSpPr>
          <p:cNvPr id="5" name="Tekstvak 4">
            <a:extLst>
              <a:ext uri="{FF2B5EF4-FFF2-40B4-BE49-F238E27FC236}">
                <a16:creationId xmlns:a16="http://schemas.microsoft.com/office/drawing/2014/main" id="{EE21871A-EA0C-44D6-A094-4D4E2D45A5E2}"/>
              </a:ext>
            </a:extLst>
          </p:cNvPr>
          <p:cNvSpPr txBox="1"/>
          <p:nvPr/>
        </p:nvSpPr>
        <p:spPr>
          <a:xfrm>
            <a:off x="2676939" y="609599"/>
            <a:ext cx="5671930" cy="646331"/>
          </a:xfrm>
          <a:prstGeom prst="rect">
            <a:avLst/>
          </a:prstGeom>
          <a:noFill/>
        </p:spPr>
        <p:txBody>
          <a:bodyPr wrap="square" rtlCol="0">
            <a:spAutoFit/>
          </a:bodyPr>
          <a:lstStyle/>
          <a:p>
            <a:r>
              <a:rPr lang="nl-NL" sz="3600" dirty="0">
                <a:solidFill>
                  <a:schemeClr val="bg1"/>
                </a:solidFill>
              </a:rPr>
              <a:t>Vertrouwenspersonen</a:t>
            </a:r>
          </a:p>
        </p:txBody>
      </p:sp>
      <p:pic>
        <p:nvPicPr>
          <p:cNvPr id="6" name="Afbeelding 5">
            <a:extLst>
              <a:ext uri="{FF2B5EF4-FFF2-40B4-BE49-F238E27FC236}">
                <a16:creationId xmlns:a16="http://schemas.microsoft.com/office/drawing/2014/main" id="{B50E5204-3752-40C9-B44D-32560A6C763F}"/>
              </a:ext>
            </a:extLst>
          </p:cNvPr>
          <p:cNvPicPr>
            <a:picLocks noChangeAspect="1"/>
          </p:cNvPicPr>
          <p:nvPr/>
        </p:nvPicPr>
        <p:blipFill>
          <a:blip r:embed="rId2"/>
          <a:stretch>
            <a:fillRect/>
          </a:stretch>
        </p:blipFill>
        <p:spPr>
          <a:xfrm>
            <a:off x="2315900" y="3629096"/>
            <a:ext cx="1146147" cy="1572904"/>
          </a:xfrm>
          <a:prstGeom prst="rect">
            <a:avLst/>
          </a:prstGeom>
        </p:spPr>
      </p:pic>
      <p:pic>
        <p:nvPicPr>
          <p:cNvPr id="7" name="Afbeelding 6">
            <a:extLst>
              <a:ext uri="{FF2B5EF4-FFF2-40B4-BE49-F238E27FC236}">
                <a16:creationId xmlns:a16="http://schemas.microsoft.com/office/drawing/2014/main" id="{300366E6-25F1-4853-863B-08F6842CB27F}"/>
              </a:ext>
            </a:extLst>
          </p:cNvPr>
          <p:cNvPicPr>
            <a:picLocks noChangeAspect="1"/>
          </p:cNvPicPr>
          <p:nvPr/>
        </p:nvPicPr>
        <p:blipFill>
          <a:blip r:embed="rId3"/>
          <a:stretch>
            <a:fillRect/>
          </a:stretch>
        </p:blipFill>
        <p:spPr>
          <a:xfrm>
            <a:off x="7017244" y="3629096"/>
            <a:ext cx="1072989" cy="1572904"/>
          </a:xfrm>
          <a:prstGeom prst="rect">
            <a:avLst/>
          </a:prstGeom>
        </p:spPr>
      </p:pic>
    </p:spTree>
    <p:extLst>
      <p:ext uri="{BB962C8B-B14F-4D97-AF65-F5344CB8AC3E}">
        <p14:creationId xmlns:p14="http://schemas.microsoft.com/office/powerpoint/2010/main" val="227124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p:cNvSpPr>
          <p:nvPr>
            <p:ph type="ctrTitle"/>
          </p:nvPr>
        </p:nvSpPr>
        <p:spPr>
          <a:xfrm>
            <a:off x="4320208" y="-1"/>
            <a:ext cx="4083877" cy="1749287"/>
          </a:xfrm>
          <a:prstGeom prst="rect">
            <a:avLst/>
          </a:prstGeom>
        </p:spPr>
        <p:txBody>
          <a:bodyPr>
            <a:normAutofit/>
          </a:bodyPr>
          <a:lstStyle/>
          <a:p>
            <a:pPr algn="r"/>
            <a:r>
              <a:rPr lang="nl-NL" dirty="0"/>
              <a:t>Som </a:t>
            </a:r>
            <a:r>
              <a:rPr lang="nl-NL" dirty="0" err="1"/>
              <a:t>today</a:t>
            </a:r>
            <a:endParaRPr lang="nl-NL" dirty="0">
              <a:cs typeface="Arial"/>
            </a:endParaRPr>
          </a:p>
        </p:txBody>
      </p:sp>
      <p:sp>
        <p:nvSpPr>
          <p:cNvPr id="27" name="Shape 27"/>
          <p:cNvSpPr>
            <a:spLocks noGrp="1"/>
          </p:cNvSpPr>
          <p:nvPr>
            <p:ph type="subTitle" sz="quarter" idx="1"/>
          </p:nvPr>
        </p:nvSpPr>
        <p:spPr>
          <a:xfrm>
            <a:off x="601559" y="1420482"/>
            <a:ext cx="11312639" cy="4549449"/>
          </a:xfrm>
          <a:prstGeom prst="rect">
            <a:avLst/>
          </a:prstGeom>
        </p:spPr>
        <p:txBody>
          <a:bodyPr>
            <a:noAutofit/>
          </a:bodyPr>
          <a:lstStyle/>
          <a:p>
            <a:pPr marL="285750" indent="-285750">
              <a:lnSpc>
                <a:spcPct val="150000"/>
              </a:lnSpc>
              <a:buFont typeface="Arial"/>
              <a:buChar char="•"/>
            </a:pPr>
            <a:r>
              <a:rPr lang="nl-NL" sz="3000"/>
              <a:t>Cijfers</a:t>
            </a:r>
          </a:p>
          <a:p>
            <a:pPr marL="285750" indent="-285750">
              <a:lnSpc>
                <a:spcPct val="150000"/>
              </a:lnSpc>
              <a:buFont typeface="Arial"/>
              <a:buChar char="•"/>
            </a:pPr>
            <a:r>
              <a:rPr lang="nl-NL" sz="3000"/>
              <a:t>Absentie</a:t>
            </a:r>
          </a:p>
          <a:p>
            <a:pPr marL="285750" indent="-285750">
              <a:lnSpc>
                <a:spcPct val="150000"/>
              </a:lnSpc>
              <a:buFont typeface="Arial"/>
              <a:buChar char="•"/>
            </a:pPr>
            <a:r>
              <a:rPr lang="nl-NL" sz="3000"/>
              <a:t>Rooster</a:t>
            </a:r>
          </a:p>
          <a:p>
            <a:pPr marL="285750" indent="-285750">
              <a:lnSpc>
                <a:spcPct val="150000"/>
              </a:lnSpc>
              <a:buFont typeface="Arial"/>
              <a:buChar char="•"/>
            </a:pPr>
            <a:r>
              <a:rPr lang="nl-NL" sz="3000"/>
              <a:t>Huiswerk</a:t>
            </a:r>
          </a:p>
          <a:p>
            <a:pPr marL="285750" lvl="1" indent="-285750" algn="l">
              <a:lnSpc>
                <a:spcPct val="150000"/>
              </a:lnSpc>
              <a:buFont typeface="Arial"/>
              <a:buChar char="•"/>
            </a:pPr>
            <a:r>
              <a:rPr lang="nl-NL" sz="3000"/>
              <a:t>Ouder en leerling account</a:t>
            </a:r>
          </a:p>
          <a:p>
            <a:pPr marL="285750" lvl="1" indent="-285750" algn="l">
              <a:lnSpc>
                <a:spcPct val="150000"/>
              </a:lnSpc>
              <a:buFont typeface="Arial"/>
              <a:buChar char="•"/>
            </a:pPr>
            <a:r>
              <a:rPr lang="nl-NL" sz="3000"/>
              <a:t>App</a:t>
            </a:r>
          </a:p>
        </p:txBody>
      </p:sp>
      <p:pic>
        <p:nvPicPr>
          <p:cNvPr id="5" name="logo-isvdw-ppt.png"/>
          <p:cNvPicPr>
            <a:picLocks noChangeAspect="1"/>
          </p:cNvPicPr>
          <p:nvPr/>
        </p:nvPicPr>
        <p:blipFill>
          <a:blip r:embed="rId3">
            <a:extLst/>
          </a:blip>
          <a:stretch>
            <a:fillRect/>
          </a:stretch>
        </p:blipFill>
        <p:spPr>
          <a:xfrm>
            <a:off x="381536" y="5748981"/>
            <a:ext cx="953572" cy="953572"/>
          </a:xfrm>
          <a:prstGeom prst="rect">
            <a:avLst/>
          </a:prstGeom>
          <a:ln w="12700">
            <a:miter lim="400000"/>
          </a:ln>
        </p:spPr>
      </p:pic>
      <p:pic>
        <p:nvPicPr>
          <p:cNvPr id="6" name="Afbeelding 5">
            <a:extLst>
              <a:ext uri="{FF2B5EF4-FFF2-40B4-BE49-F238E27FC236}">
                <a16:creationId xmlns:a16="http://schemas.microsoft.com/office/drawing/2014/main" id="{654AD0DA-3967-4C91-839D-69F7F86B4B3B}"/>
              </a:ext>
            </a:extLst>
          </p:cNvPr>
          <p:cNvPicPr>
            <a:picLocks noChangeAspect="1"/>
          </p:cNvPicPr>
          <p:nvPr/>
        </p:nvPicPr>
        <p:blipFill>
          <a:blip r:embed="rId4"/>
          <a:stretch>
            <a:fillRect/>
          </a:stretch>
        </p:blipFill>
        <p:spPr>
          <a:xfrm>
            <a:off x="6442956" y="2218890"/>
            <a:ext cx="4083877" cy="4083877"/>
          </a:xfrm>
          <a:prstGeom prst="rect">
            <a:avLst/>
          </a:prstGeom>
        </p:spPr>
      </p:pic>
    </p:spTree>
    <p:extLst>
      <p:ext uri="{BB962C8B-B14F-4D97-AF65-F5344CB8AC3E}">
        <p14:creationId xmlns:p14="http://schemas.microsoft.com/office/powerpoint/2010/main" val="90147966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p:cNvSpPr>
          <p:nvPr>
            <p:ph type="ctrTitle"/>
          </p:nvPr>
        </p:nvSpPr>
        <p:spPr>
          <a:xfrm>
            <a:off x="601558" y="0"/>
            <a:ext cx="11590442" cy="1950877"/>
          </a:xfrm>
          <a:prstGeom prst="rect">
            <a:avLst/>
          </a:prstGeom>
        </p:spPr>
        <p:txBody>
          <a:bodyPr>
            <a:normAutofit/>
          </a:bodyPr>
          <a:lstStyle/>
          <a:p>
            <a:br>
              <a:rPr lang="nl-NL" sz="4400" dirty="0"/>
            </a:br>
            <a:r>
              <a:rPr lang="nl-NL" sz="4400" dirty="0"/>
              <a:t>Loopbaan oriëntatie en begeleiding  (LOB)</a:t>
            </a:r>
            <a:endParaRPr sz="4400" dirty="0"/>
          </a:p>
        </p:txBody>
      </p:sp>
      <p:sp>
        <p:nvSpPr>
          <p:cNvPr id="27" name="Shape 27"/>
          <p:cNvSpPr>
            <a:spLocks noGrp="1"/>
          </p:cNvSpPr>
          <p:nvPr>
            <p:ph type="subTitle" sz="quarter" idx="1"/>
          </p:nvPr>
        </p:nvSpPr>
        <p:spPr>
          <a:xfrm>
            <a:off x="601559" y="2268746"/>
            <a:ext cx="11312639" cy="3701185"/>
          </a:xfrm>
          <a:prstGeom prst="rect">
            <a:avLst/>
          </a:prstGeom>
        </p:spPr>
        <p:txBody>
          <a:bodyPr>
            <a:noAutofit/>
          </a:bodyPr>
          <a:lstStyle/>
          <a:p>
            <a:pPr marL="428625" indent="-428625">
              <a:buFont typeface="Arial" panose="020B0604020202020204" pitchFamily="34" charset="0"/>
              <a:buChar char="•"/>
            </a:pPr>
            <a:r>
              <a:rPr lang="nl-NL" sz="3000"/>
              <a:t>Wie ben ik? </a:t>
            </a:r>
          </a:p>
          <a:p>
            <a:pPr marL="428625" indent="-428625">
              <a:buFont typeface="Arial" panose="020B0604020202020204" pitchFamily="34" charset="0"/>
              <a:buChar char="•"/>
            </a:pPr>
            <a:endParaRPr lang="nl-NL" sz="3000"/>
          </a:p>
          <a:p>
            <a:pPr marL="428625" indent="-428625">
              <a:buFont typeface="Arial" panose="020B0604020202020204" pitchFamily="34" charset="0"/>
              <a:buChar char="•"/>
            </a:pPr>
            <a:r>
              <a:rPr lang="nl-NL" sz="3000"/>
              <a:t>Wat wil ik? </a:t>
            </a:r>
          </a:p>
          <a:p>
            <a:pPr marL="428625" indent="-428625">
              <a:buFont typeface="Arial" panose="020B0604020202020204" pitchFamily="34" charset="0"/>
              <a:buChar char="•"/>
            </a:pPr>
            <a:endParaRPr lang="nl-NL" sz="3000"/>
          </a:p>
          <a:p>
            <a:pPr marL="428625" indent="-428625">
              <a:buFont typeface="Arial" panose="020B0604020202020204" pitchFamily="34" charset="0"/>
              <a:buChar char="•"/>
            </a:pPr>
            <a:r>
              <a:rPr lang="nl-NL" sz="3000"/>
              <a:t>Wat kan ik? </a:t>
            </a:r>
          </a:p>
          <a:p>
            <a:pPr marL="285750" indent="-285750">
              <a:lnSpc>
                <a:spcPct val="150000"/>
              </a:lnSpc>
              <a:buFont typeface="Arial"/>
              <a:buChar char="•"/>
            </a:pPr>
            <a:endParaRPr lang="nl-NL" sz="3000"/>
          </a:p>
        </p:txBody>
      </p:sp>
      <p:pic>
        <p:nvPicPr>
          <p:cNvPr id="5" name="logo-isvdw-ppt.png"/>
          <p:cNvPicPr>
            <a:picLocks noChangeAspect="1"/>
          </p:cNvPicPr>
          <p:nvPr/>
        </p:nvPicPr>
        <p:blipFill>
          <a:blip r:embed="rId3">
            <a:extLst/>
          </a:blip>
          <a:stretch>
            <a:fillRect/>
          </a:stretch>
        </p:blipFill>
        <p:spPr>
          <a:xfrm>
            <a:off x="381536" y="5748981"/>
            <a:ext cx="953572" cy="953572"/>
          </a:xfrm>
          <a:prstGeom prst="rect">
            <a:avLst/>
          </a:prstGeom>
          <a:ln w="12700">
            <a:miter lim="400000"/>
          </a:ln>
        </p:spPr>
      </p:pic>
      <p:pic>
        <p:nvPicPr>
          <p:cNvPr id="6" name="Afbeelding 5">
            <a:extLst>
              <a:ext uri="{FF2B5EF4-FFF2-40B4-BE49-F238E27FC236}">
                <a16:creationId xmlns:a16="http://schemas.microsoft.com/office/drawing/2014/main" id="{1F3926BC-49AC-4360-9B8C-F264E7CD93F8}"/>
              </a:ext>
            </a:extLst>
          </p:cNvPr>
          <p:cNvPicPr>
            <a:picLocks noChangeAspect="1"/>
          </p:cNvPicPr>
          <p:nvPr/>
        </p:nvPicPr>
        <p:blipFill>
          <a:blip r:embed="rId4"/>
          <a:stretch>
            <a:fillRect/>
          </a:stretch>
        </p:blipFill>
        <p:spPr>
          <a:xfrm>
            <a:off x="7122610" y="2712878"/>
            <a:ext cx="3471796" cy="3471796"/>
          </a:xfrm>
          <a:prstGeom prst="rect">
            <a:avLst/>
          </a:prstGeom>
        </p:spPr>
      </p:pic>
    </p:spTree>
    <p:extLst>
      <p:ext uri="{BB962C8B-B14F-4D97-AF65-F5344CB8AC3E}">
        <p14:creationId xmlns:p14="http://schemas.microsoft.com/office/powerpoint/2010/main" val="38132982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p:cNvSpPr>
          <p:nvPr>
            <p:ph type="ctrTitle"/>
          </p:nvPr>
        </p:nvSpPr>
        <p:spPr>
          <a:xfrm>
            <a:off x="5419234" y="609600"/>
            <a:ext cx="3247688" cy="949697"/>
          </a:xfrm>
          <a:prstGeom prst="rect">
            <a:avLst/>
          </a:prstGeom>
        </p:spPr>
        <p:txBody>
          <a:bodyPr>
            <a:normAutofit/>
          </a:bodyPr>
          <a:lstStyle/>
          <a:p>
            <a:pPr algn="r"/>
            <a:r>
              <a:rPr lang="nl-NL" dirty="0"/>
              <a:t>LOB</a:t>
            </a:r>
            <a:endParaRPr lang="nl-NL" dirty="0">
              <a:cs typeface="Arial"/>
            </a:endParaRPr>
          </a:p>
        </p:txBody>
      </p:sp>
      <p:sp>
        <p:nvSpPr>
          <p:cNvPr id="27" name="Shape 27"/>
          <p:cNvSpPr>
            <a:spLocks noGrp="1"/>
          </p:cNvSpPr>
          <p:nvPr>
            <p:ph type="subTitle" sz="quarter" idx="1"/>
          </p:nvPr>
        </p:nvSpPr>
        <p:spPr>
          <a:xfrm>
            <a:off x="230083" y="1516865"/>
            <a:ext cx="11312639" cy="4118129"/>
          </a:xfrm>
          <a:prstGeom prst="rect">
            <a:avLst/>
          </a:prstGeom>
        </p:spPr>
        <p:txBody>
          <a:bodyPr>
            <a:noAutofit/>
          </a:bodyPr>
          <a:lstStyle/>
          <a:p>
            <a:pPr marL="428625" indent="-428625">
              <a:buFont typeface="Arial" panose="020B0604020202020204" pitchFamily="34" charset="0"/>
              <a:buChar char="•"/>
            </a:pPr>
            <a:r>
              <a:rPr lang="nl-NL" sz="3000"/>
              <a:t>BIB-stage</a:t>
            </a:r>
          </a:p>
          <a:p>
            <a:pPr marL="428625" indent="-428625">
              <a:buFont typeface="Arial" panose="020B0604020202020204" pitchFamily="34" charset="0"/>
              <a:buChar char="•"/>
            </a:pPr>
            <a:endParaRPr lang="nl-NL" sz="3000"/>
          </a:p>
          <a:p>
            <a:pPr marL="428625" indent="-428625">
              <a:buFont typeface="Arial" panose="020B0604020202020204" pitchFamily="34" charset="0"/>
              <a:buChar char="•"/>
            </a:pPr>
            <a:r>
              <a:rPr lang="nl-NL" sz="3000"/>
              <a:t>Digitaal portfolio</a:t>
            </a:r>
          </a:p>
          <a:p>
            <a:pPr marL="428625" indent="-428625">
              <a:buFont typeface="Arial" panose="020B0604020202020204" pitchFamily="34" charset="0"/>
              <a:buChar char="•"/>
            </a:pPr>
            <a:endParaRPr lang="nl-NL" sz="3000"/>
          </a:p>
          <a:p>
            <a:pPr marL="428625" indent="-428625">
              <a:buFont typeface="Arial" panose="020B0604020202020204" pitchFamily="34" charset="0"/>
              <a:buChar char="•"/>
            </a:pPr>
            <a:r>
              <a:rPr lang="nl-NL" sz="3000"/>
              <a:t>Ouder/leerling-gesprekken</a:t>
            </a:r>
          </a:p>
          <a:p>
            <a:pPr marL="428625" indent="-428625">
              <a:buFont typeface="Arial" panose="020B0604020202020204" pitchFamily="34" charset="0"/>
              <a:buChar char="•"/>
            </a:pPr>
            <a:endParaRPr lang="nl-NL" sz="3000"/>
          </a:p>
          <a:p>
            <a:pPr marL="428625" indent="-428625">
              <a:buFont typeface="Arial" panose="020B0604020202020204" pitchFamily="34" charset="0"/>
              <a:buChar char="•"/>
            </a:pPr>
            <a:r>
              <a:rPr lang="nl-NL" sz="3000"/>
              <a:t>LOB-boekje</a:t>
            </a:r>
          </a:p>
          <a:p>
            <a:pPr marL="428625" indent="-428625">
              <a:buFont typeface="Arial" panose="020B0604020202020204" pitchFamily="34" charset="0"/>
              <a:buChar char="•"/>
            </a:pPr>
            <a:endParaRPr lang="nl-NL" sz="3000"/>
          </a:p>
          <a:p>
            <a:pPr marL="428625" indent="-428625">
              <a:buFont typeface="Arial" panose="020B0604020202020204" pitchFamily="34" charset="0"/>
              <a:buChar char="•"/>
            </a:pPr>
            <a:r>
              <a:rPr lang="nl-NL" sz="3000"/>
              <a:t>TAT (talententijd)</a:t>
            </a:r>
          </a:p>
          <a:p>
            <a:pPr marL="285750" indent="-285750">
              <a:lnSpc>
                <a:spcPct val="150000"/>
              </a:lnSpc>
              <a:buFont typeface="Arial"/>
              <a:buChar char="•"/>
            </a:pPr>
            <a:endParaRPr lang="nl-NL" sz="3000"/>
          </a:p>
        </p:txBody>
      </p:sp>
      <p:pic>
        <p:nvPicPr>
          <p:cNvPr id="5" name="logo-isvdw-ppt.png"/>
          <p:cNvPicPr>
            <a:picLocks noChangeAspect="1"/>
          </p:cNvPicPr>
          <p:nvPr/>
        </p:nvPicPr>
        <p:blipFill>
          <a:blip r:embed="rId2">
            <a:extLst/>
          </a:blip>
          <a:stretch>
            <a:fillRect/>
          </a:stretch>
        </p:blipFill>
        <p:spPr>
          <a:xfrm>
            <a:off x="381536" y="5748981"/>
            <a:ext cx="953572" cy="953572"/>
          </a:xfrm>
          <a:prstGeom prst="rect">
            <a:avLst/>
          </a:prstGeom>
          <a:ln w="12700">
            <a:miter lim="400000"/>
          </a:ln>
        </p:spPr>
      </p:pic>
      <p:sp>
        <p:nvSpPr>
          <p:cNvPr id="2" name="Rechteraccolade 1">
            <a:extLst>
              <a:ext uri="{FF2B5EF4-FFF2-40B4-BE49-F238E27FC236}">
                <a16:creationId xmlns:a16="http://schemas.microsoft.com/office/drawing/2014/main" id="{C7B87CDD-3BB2-47AE-9EA0-FBDA18FCC6D9}"/>
              </a:ext>
            </a:extLst>
          </p:cNvPr>
          <p:cNvSpPr/>
          <p:nvPr/>
        </p:nvSpPr>
        <p:spPr>
          <a:xfrm>
            <a:off x="5419234" y="1183903"/>
            <a:ext cx="2600325" cy="4114800"/>
          </a:xfrm>
          <a:prstGeom prst="rightBrace">
            <a:avLst/>
          </a:prstGeom>
          <a:ln>
            <a:solidFill>
              <a:schemeClr val="bg1"/>
            </a:solidFill>
          </a:ln>
        </p:spPr>
        <p:style>
          <a:lnRef idx="2">
            <a:schemeClr val="dk1"/>
          </a:lnRef>
          <a:fillRef idx="0">
            <a:schemeClr val="dk1"/>
          </a:fillRef>
          <a:effectRef idx="1">
            <a:schemeClr val="dk1"/>
          </a:effectRef>
          <a:fontRef idx="minor">
            <a:schemeClr val="tx1"/>
          </a:fontRef>
        </p:style>
        <p:txBody>
          <a:bodyPr rot="0" spcFirstLastPara="1" vertOverflow="overflow" horzOverflow="overflow" vert="horz" wrap="square" lIns="45720" tIns="22860" rIns="45720" bIns="22860" numCol="1" spcCol="38100" rtlCol="0" anchor="t">
            <a:noAutofit/>
          </a:bodyPr>
          <a:lstStyle/>
          <a:p>
            <a:pPr defTabSz="457200" latinLnBrk="1" hangingPunct="0"/>
            <a:endParaRPr lang="nl-NL" sz="900">
              <a:solidFill>
                <a:schemeClr val="bg1"/>
              </a:solidFill>
            </a:endParaRPr>
          </a:p>
        </p:txBody>
      </p:sp>
      <p:sp>
        <p:nvSpPr>
          <p:cNvPr id="3" name="Rechthoek 2">
            <a:extLst>
              <a:ext uri="{FF2B5EF4-FFF2-40B4-BE49-F238E27FC236}">
                <a16:creationId xmlns:a16="http://schemas.microsoft.com/office/drawing/2014/main" id="{433CBC20-85E6-444D-8550-499029533B6F}"/>
              </a:ext>
            </a:extLst>
          </p:cNvPr>
          <p:cNvSpPr/>
          <p:nvPr/>
        </p:nvSpPr>
        <p:spPr>
          <a:xfrm>
            <a:off x="5709720" y="2955321"/>
            <a:ext cx="1158306" cy="461665"/>
          </a:xfrm>
          <a:prstGeom prst="rect">
            <a:avLst/>
          </a:prstGeom>
          <a:noFill/>
        </p:spPr>
        <p:txBody>
          <a:bodyPr wrap="square" lIns="45720" tIns="22860" rIns="45720" bIns="22860">
            <a:spAutoFit/>
          </a:bodyPr>
          <a:lstStyle/>
          <a:p>
            <a:pPr algn="ctr"/>
            <a:r>
              <a:rPr lang="nl-NL" sz="2700">
                <a:ln w="0"/>
                <a:solidFill>
                  <a:schemeClr val="bg1"/>
                </a:solidFill>
                <a:effectLst>
                  <a:outerShdw blurRad="38100" dist="25400" dir="5400000" algn="ctr" rotWithShape="0">
                    <a:srgbClr val="6E747A">
                      <a:alpha val="43000"/>
                    </a:srgbClr>
                  </a:outerShdw>
                </a:effectLst>
              </a:rPr>
              <a:t>Doel</a:t>
            </a:r>
          </a:p>
        </p:txBody>
      </p:sp>
      <p:sp>
        <p:nvSpPr>
          <p:cNvPr id="4" name="Tekstvak 3">
            <a:extLst>
              <a:ext uri="{FF2B5EF4-FFF2-40B4-BE49-F238E27FC236}">
                <a16:creationId xmlns:a16="http://schemas.microsoft.com/office/drawing/2014/main" id="{22903E09-0572-4081-97AB-EC2BDCC8290D}"/>
              </a:ext>
            </a:extLst>
          </p:cNvPr>
          <p:cNvSpPr txBox="1"/>
          <p:nvPr/>
        </p:nvSpPr>
        <p:spPr>
          <a:xfrm>
            <a:off x="8157423" y="2880155"/>
            <a:ext cx="2897714" cy="10724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66" hangingPunct="0"/>
            <a:r>
              <a:rPr lang="nl-NL" sz="4000">
                <a:solidFill>
                  <a:schemeClr val="bg1"/>
                </a:solidFill>
              </a:rPr>
              <a:t>Profielkeuze</a:t>
            </a:r>
          </a:p>
          <a:p>
            <a:pPr algn="ctr" defTabSz="410766" hangingPunct="0"/>
            <a:endParaRPr lang="nl-NL" sz="2500">
              <a:solidFill>
                <a:srgbClr val="000000"/>
              </a:solidFill>
              <a:sym typeface="Helvetica Light"/>
            </a:endParaRPr>
          </a:p>
        </p:txBody>
      </p:sp>
    </p:spTree>
    <p:extLst>
      <p:ext uri="{BB962C8B-B14F-4D97-AF65-F5344CB8AC3E}">
        <p14:creationId xmlns:p14="http://schemas.microsoft.com/office/powerpoint/2010/main" val="36403243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p:cNvSpPr>
          <p:nvPr>
            <p:ph type="ctrTitle"/>
          </p:nvPr>
        </p:nvSpPr>
        <p:spPr>
          <a:xfrm>
            <a:off x="4585252" y="687862"/>
            <a:ext cx="3021496" cy="1207198"/>
          </a:xfrm>
          <a:prstGeom prst="rect">
            <a:avLst/>
          </a:prstGeom>
        </p:spPr>
        <p:txBody>
          <a:bodyPr>
            <a:normAutofit/>
          </a:bodyPr>
          <a:lstStyle/>
          <a:p>
            <a:pPr algn="r"/>
            <a:r>
              <a:rPr lang="nl-NL" dirty="0"/>
              <a:t>LOB</a:t>
            </a:r>
            <a:endParaRPr lang="nl-NL" dirty="0">
              <a:cs typeface="Arial"/>
            </a:endParaRPr>
          </a:p>
        </p:txBody>
      </p:sp>
      <p:sp>
        <p:nvSpPr>
          <p:cNvPr id="27" name="Shape 27"/>
          <p:cNvSpPr>
            <a:spLocks noGrp="1"/>
          </p:cNvSpPr>
          <p:nvPr>
            <p:ph type="subTitle" sz="quarter" idx="1"/>
          </p:nvPr>
        </p:nvSpPr>
        <p:spPr>
          <a:xfrm>
            <a:off x="601560" y="1420483"/>
            <a:ext cx="11312639" cy="4549449"/>
          </a:xfrm>
          <a:prstGeom prst="rect">
            <a:avLst/>
          </a:prstGeom>
        </p:spPr>
        <p:txBody>
          <a:bodyPr vert="horz" lIns="91440" tIns="45720" rIns="91440" bIns="45720" rtlCol="0" anchor="t">
            <a:noAutofit/>
          </a:bodyPr>
          <a:lstStyle/>
          <a:p>
            <a:pPr lvl="1" algn="l">
              <a:lnSpc>
                <a:spcPct val="150000"/>
              </a:lnSpc>
            </a:pPr>
            <a:endParaRPr lang="nl-NL" dirty="0"/>
          </a:p>
          <a:p>
            <a:pPr lvl="1" algn="l">
              <a:lnSpc>
                <a:spcPct val="150000"/>
              </a:lnSpc>
            </a:pPr>
            <a:r>
              <a:rPr lang="nl-NL" dirty="0"/>
              <a:t>13 november: algemene informatieavond over de profielen</a:t>
            </a:r>
          </a:p>
          <a:p>
            <a:pPr lvl="1" algn="l">
              <a:lnSpc>
                <a:spcPct val="150000"/>
              </a:lnSpc>
            </a:pPr>
            <a:r>
              <a:rPr lang="nl-NL" dirty="0"/>
              <a:t>21 februari: voorlichtingsavond per profiel</a:t>
            </a:r>
          </a:p>
          <a:p>
            <a:pPr lvl="1" algn="l">
              <a:lnSpc>
                <a:spcPct val="150000"/>
              </a:lnSpc>
            </a:pPr>
            <a:endParaRPr lang="nl-NL" dirty="0"/>
          </a:p>
          <a:p>
            <a:pPr lvl="1" algn="l">
              <a:lnSpc>
                <a:spcPct val="150000"/>
              </a:lnSpc>
            </a:pPr>
            <a:r>
              <a:rPr lang="nl-NL" dirty="0"/>
              <a:t>22 maart: definitieve profielkeuze leerjaar 3</a:t>
            </a:r>
          </a:p>
          <a:p>
            <a:pPr marL="285750" indent="-285750">
              <a:lnSpc>
                <a:spcPct val="150000"/>
              </a:lnSpc>
              <a:buFont typeface="Arial"/>
              <a:buChar char="•"/>
            </a:pPr>
            <a:endParaRPr lang="nl-NL" sz="3000" dirty="0"/>
          </a:p>
        </p:txBody>
      </p:sp>
      <p:pic>
        <p:nvPicPr>
          <p:cNvPr id="5" name="logo-isvdw-ppt.png"/>
          <p:cNvPicPr>
            <a:picLocks noChangeAspect="1"/>
          </p:cNvPicPr>
          <p:nvPr/>
        </p:nvPicPr>
        <p:blipFill>
          <a:blip r:embed="rId2">
            <a:extLst/>
          </a:blip>
          <a:stretch>
            <a:fillRect/>
          </a:stretch>
        </p:blipFill>
        <p:spPr>
          <a:xfrm>
            <a:off x="381536" y="5748981"/>
            <a:ext cx="953572" cy="953572"/>
          </a:xfrm>
          <a:prstGeom prst="rect">
            <a:avLst/>
          </a:prstGeom>
          <a:ln w="12700">
            <a:miter lim="400000"/>
          </a:ln>
        </p:spPr>
      </p:pic>
    </p:spTree>
    <p:extLst>
      <p:ext uri="{BB962C8B-B14F-4D97-AF65-F5344CB8AC3E}">
        <p14:creationId xmlns:p14="http://schemas.microsoft.com/office/powerpoint/2010/main" val="3952854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6">
            <a:extLst>
              <a:ext uri="{FF2B5EF4-FFF2-40B4-BE49-F238E27FC236}">
                <a16:creationId xmlns:a16="http://schemas.microsoft.com/office/drawing/2014/main" id="{A08D068E-014C-4C80-9004-D0DA3ECE6249}"/>
              </a:ext>
            </a:extLst>
          </p:cNvPr>
          <p:cNvSpPr txBox="1">
            <a:spLocks/>
          </p:cNvSpPr>
          <p:nvPr/>
        </p:nvSpPr>
        <p:spPr>
          <a:xfrm>
            <a:off x="3856382" y="715617"/>
            <a:ext cx="5035827" cy="1096813"/>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normAutofit/>
          </a:bodyPr>
          <a:lstStyle>
            <a:lvl1pPr marL="0" marR="0" indent="0" algn="ctr" defTabSz="821531"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Arial"/>
                <a:ea typeface="Arial"/>
                <a:cs typeface="Arial"/>
                <a:sym typeface="Arial"/>
              </a:defRPr>
            </a:lvl1pPr>
            <a:lvl2pPr marL="0" marR="0" indent="228600" algn="ctr" defTabSz="821531"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Arial"/>
                <a:ea typeface="Arial"/>
                <a:cs typeface="Arial"/>
                <a:sym typeface="Arial"/>
              </a:defRPr>
            </a:lvl2pPr>
            <a:lvl3pPr marL="0" marR="0" indent="457200" algn="ctr" defTabSz="821531"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Arial"/>
                <a:ea typeface="Arial"/>
                <a:cs typeface="Arial"/>
                <a:sym typeface="Arial"/>
              </a:defRPr>
            </a:lvl3pPr>
            <a:lvl4pPr marL="0" marR="0" indent="685800" algn="ctr" defTabSz="821531"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Arial"/>
                <a:ea typeface="Arial"/>
                <a:cs typeface="Arial"/>
                <a:sym typeface="Arial"/>
              </a:defRPr>
            </a:lvl4pPr>
            <a:lvl5pPr marL="0" marR="0" indent="914400" algn="ctr" defTabSz="821531"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Arial"/>
                <a:ea typeface="Arial"/>
                <a:cs typeface="Arial"/>
                <a:sym typeface="Arial"/>
              </a:defRPr>
            </a:lvl5pPr>
            <a:lvl6pPr marL="0" marR="0" indent="1143000" algn="ctr" defTabSz="821531"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Arial"/>
                <a:ea typeface="Arial"/>
                <a:cs typeface="Arial"/>
                <a:sym typeface="Arial"/>
              </a:defRPr>
            </a:lvl6pPr>
            <a:lvl7pPr marL="0" marR="0" indent="1371600" algn="ctr" defTabSz="821531"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Arial"/>
                <a:ea typeface="Arial"/>
                <a:cs typeface="Arial"/>
                <a:sym typeface="Arial"/>
              </a:defRPr>
            </a:lvl7pPr>
            <a:lvl8pPr marL="0" marR="0" indent="1600200" algn="ctr" defTabSz="821531"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Arial"/>
                <a:ea typeface="Arial"/>
                <a:cs typeface="Arial"/>
                <a:sym typeface="Arial"/>
              </a:defRPr>
            </a:lvl8pPr>
            <a:lvl9pPr marL="0" marR="0" indent="1828800" algn="ctr" defTabSz="821531"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Arial"/>
                <a:ea typeface="Arial"/>
                <a:cs typeface="Arial"/>
                <a:sym typeface="Arial"/>
              </a:defRPr>
            </a:lvl9pPr>
          </a:lstStyle>
          <a:p>
            <a:pPr algn="r" hangingPunct="1"/>
            <a:r>
              <a:rPr lang="nl-NL" sz="5600" dirty="0"/>
              <a:t>Ouderbijdrage</a:t>
            </a:r>
            <a:endParaRPr lang="nl-NL" dirty="0"/>
          </a:p>
        </p:txBody>
      </p:sp>
      <p:sp>
        <p:nvSpPr>
          <p:cNvPr id="6" name="Shape 27">
            <a:extLst>
              <a:ext uri="{FF2B5EF4-FFF2-40B4-BE49-F238E27FC236}">
                <a16:creationId xmlns:a16="http://schemas.microsoft.com/office/drawing/2014/main" id="{EF0D48FC-9003-44C9-AB02-8195CF77066D}"/>
              </a:ext>
            </a:extLst>
          </p:cNvPr>
          <p:cNvSpPr txBox="1">
            <a:spLocks/>
          </p:cNvSpPr>
          <p:nvPr/>
        </p:nvSpPr>
        <p:spPr>
          <a:xfrm>
            <a:off x="601558" y="1812431"/>
            <a:ext cx="11312639" cy="3931223"/>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oAutofit/>
          </a:bodyPr>
          <a:lstStyle>
            <a:lvl1pPr marL="0" marR="0" indent="0" algn="ctr" defTabSz="821531"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Arial"/>
                <a:ea typeface="Arial"/>
                <a:cs typeface="Arial"/>
                <a:sym typeface="Arial"/>
              </a:defRPr>
            </a:lvl1pPr>
            <a:lvl2pPr marL="0" marR="0" indent="228600" algn="ctr" defTabSz="821531"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Arial"/>
                <a:ea typeface="Arial"/>
                <a:cs typeface="Arial"/>
                <a:sym typeface="Arial"/>
              </a:defRPr>
            </a:lvl2pPr>
            <a:lvl3pPr marL="0" marR="0" indent="457200" algn="ctr" defTabSz="821531"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Arial"/>
                <a:ea typeface="Arial"/>
                <a:cs typeface="Arial"/>
                <a:sym typeface="Arial"/>
              </a:defRPr>
            </a:lvl3pPr>
            <a:lvl4pPr marL="0" marR="0" indent="685800" algn="ctr" defTabSz="821531"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Arial"/>
                <a:ea typeface="Arial"/>
                <a:cs typeface="Arial"/>
                <a:sym typeface="Arial"/>
              </a:defRPr>
            </a:lvl4pPr>
            <a:lvl5pPr marL="0" marR="0" indent="914400" algn="ctr" defTabSz="821531"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Arial"/>
                <a:ea typeface="Arial"/>
                <a:cs typeface="Arial"/>
                <a:sym typeface="Arial"/>
              </a:defRPr>
            </a:lvl5pPr>
            <a:lvl6pPr marL="0" marR="0" indent="1143000" algn="ctr" defTabSz="821531"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Arial"/>
                <a:ea typeface="Arial"/>
                <a:cs typeface="Arial"/>
                <a:sym typeface="Arial"/>
              </a:defRPr>
            </a:lvl6pPr>
            <a:lvl7pPr marL="0" marR="0" indent="1371600" algn="ctr" defTabSz="821531"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Arial"/>
                <a:ea typeface="Arial"/>
                <a:cs typeface="Arial"/>
                <a:sym typeface="Arial"/>
              </a:defRPr>
            </a:lvl7pPr>
            <a:lvl8pPr marL="0" marR="0" indent="1600200" algn="ctr" defTabSz="821531"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Arial"/>
                <a:ea typeface="Arial"/>
                <a:cs typeface="Arial"/>
                <a:sym typeface="Arial"/>
              </a:defRPr>
            </a:lvl8pPr>
            <a:lvl9pPr marL="0" marR="0" indent="1828800" algn="ctr" defTabSz="821531"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Arial"/>
                <a:ea typeface="Arial"/>
                <a:cs typeface="Arial"/>
                <a:sym typeface="Arial"/>
              </a:defRPr>
            </a:lvl9pPr>
          </a:lstStyle>
          <a:p>
            <a:pPr marL="285750" indent="-285750" algn="l">
              <a:lnSpc>
                <a:spcPct val="150000"/>
              </a:lnSpc>
              <a:buFont typeface="Arial"/>
              <a:buChar char="•"/>
            </a:pPr>
            <a:r>
              <a:rPr lang="nl-NL" sz="3000"/>
              <a:t>Introductie</a:t>
            </a:r>
          </a:p>
          <a:p>
            <a:pPr marL="285750" indent="-285750" algn="l">
              <a:lnSpc>
                <a:spcPct val="150000"/>
              </a:lnSpc>
              <a:buFont typeface="Arial"/>
              <a:buChar char="•"/>
            </a:pPr>
            <a:r>
              <a:rPr lang="nl-NL" sz="3000"/>
              <a:t>Excursie</a:t>
            </a:r>
          </a:p>
          <a:p>
            <a:pPr marL="285750" indent="-285750" algn="l">
              <a:lnSpc>
                <a:spcPct val="150000"/>
              </a:lnSpc>
              <a:buFont typeface="Arial"/>
              <a:buChar char="•"/>
            </a:pPr>
            <a:r>
              <a:rPr lang="nl-NL" sz="3000"/>
              <a:t>Schoolfeest</a:t>
            </a:r>
          </a:p>
          <a:p>
            <a:pPr marL="285750" indent="-285750" algn="l">
              <a:lnSpc>
                <a:spcPct val="150000"/>
              </a:lnSpc>
              <a:buFont typeface="Arial"/>
              <a:buChar char="•"/>
            </a:pPr>
            <a:r>
              <a:rPr lang="nl-NL" sz="3000"/>
              <a:t>Vieringen </a:t>
            </a:r>
          </a:p>
          <a:p>
            <a:pPr marL="285750" indent="-285750" algn="l">
              <a:lnSpc>
                <a:spcPct val="150000"/>
              </a:lnSpc>
              <a:buFont typeface="Arial"/>
              <a:buChar char="•"/>
            </a:pPr>
            <a:endParaRPr lang="nl-NL" sz="3000"/>
          </a:p>
        </p:txBody>
      </p:sp>
    </p:spTree>
    <p:extLst>
      <p:ext uri="{BB962C8B-B14F-4D97-AF65-F5344CB8AC3E}">
        <p14:creationId xmlns:p14="http://schemas.microsoft.com/office/powerpoint/2010/main" val="3747847728"/>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p:cNvSpPr>
          <p:nvPr>
            <p:ph type="ctrTitle"/>
          </p:nvPr>
        </p:nvSpPr>
        <p:spPr>
          <a:xfrm>
            <a:off x="601559" y="93420"/>
            <a:ext cx="11590442" cy="1188878"/>
          </a:xfrm>
          <a:prstGeom prst="rect">
            <a:avLst/>
          </a:prstGeom>
        </p:spPr>
        <p:txBody>
          <a:bodyPr>
            <a:normAutofit fontScale="90000"/>
          </a:bodyPr>
          <a:lstStyle/>
          <a:p>
            <a:pPr algn="l"/>
            <a:r>
              <a:rPr lang="nl-NL"/>
              <a:t>Ondersteuningsmogelijkheden</a:t>
            </a:r>
            <a:br>
              <a:rPr lang="en-US">
                <a:solidFill>
                  <a:schemeClr val="tx1"/>
                </a:solidFill>
              </a:rPr>
            </a:br>
            <a:endParaRPr/>
          </a:p>
        </p:txBody>
      </p:sp>
      <p:sp>
        <p:nvSpPr>
          <p:cNvPr id="27" name="Shape 27"/>
          <p:cNvSpPr>
            <a:spLocks noGrp="1"/>
          </p:cNvSpPr>
          <p:nvPr>
            <p:ph type="subTitle" sz="quarter" idx="1"/>
          </p:nvPr>
        </p:nvSpPr>
        <p:spPr>
          <a:xfrm>
            <a:off x="601559" y="1420482"/>
            <a:ext cx="11312639" cy="4549449"/>
          </a:xfrm>
          <a:prstGeom prst="rect">
            <a:avLst/>
          </a:prstGeom>
        </p:spPr>
        <p:txBody>
          <a:bodyPr>
            <a:noAutofit/>
          </a:bodyPr>
          <a:lstStyle/>
          <a:p>
            <a:pPr marL="285750" indent="-285750">
              <a:lnSpc>
                <a:spcPct val="150000"/>
              </a:lnSpc>
              <a:buFont typeface="Arial"/>
              <a:buChar char="•"/>
            </a:pPr>
            <a:endParaRPr lang="nl-NL" sz="3000"/>
          </a:p>
        </p:txBody>
      </p:sp>
      <p:pic>
        <p:nvPicPr>
          <p:cNvPr id="5" name="logo-isvdw-ppt.png"/>
          <p:cNvPicPr>
            <a:picLocks noChangeAspect="1"/>
          </p:cNvPicPr>
          <p:nvPr/>
        </p:nvPicPr>
        <p:blipFill>
          <a:blip r:embed="rId3">
            <a:extLst/>
          </a:blip>
          <a:stretch>
            <a:fillRect/>
          </a:stretch>
        </p:blipFill>
        <p:spPr>
          <a:xfrm>
            <a:off x="381536" y="5748981"/>
            <a:ext cx="953572" cy="953572"/>
          </a:xfrm>
          <a:prstGeom prst="rect">
            <a:avLst/>
          </a:prstGeom>
          <a:ln w="12700">
            <a:miter lim="400000"/>
          </a:ln>
        </p:spPr>
      </p:pic>
      <p:pic>
        <p:nvPicPr>
          <p:cNvPr id="6" name="Afbeelding 5">
            <a:extLst>
              <a:ext uri="{FF2B5EF4-FFF2-40B4-BE49-F238E27FC236}">
                <a16:creationId xmlns:a16="http://schemas.microsoft.com/office/drawing/2014/main" id="{FC4686C1-D019-444D-AA78-6E32883E466F}"/>
              </a:ext>
            </a:extLst>
          </p:cNvPr>
          <p:cNvPicPr>
            <a:picLocks noChangeAspect="1"/>
          </p:cNvPicPr>
          <p:nvPr/>
        </p:nvPicPr>
        <p:blipFill>
          <a:blip r:embed="rId4"/>
          <a:stretch>
            <a:fillRect/>
          </a:stretch>
        </p:blipFill>
        <p:spPr>
          <a:xfrm>
            <a:off x="0" y="808030"/>
            <a:ext cx="12192000" cy="6059924"/>
          </a:xfrm>
          <a:prstGeom prst="rect">
            <a:avLst/>
          </a:prstGeom>
        </p:spPr>
      </p:pic>
    </p:spTree>
    <p:extLst>
      <p:ext uri="{BB962C8B-B14F-4D97-AF65-F5344CB8AC3E}">
        <p14:creationId xmlns:p14="http://schemas.microsoft.com/office/powerpoint/2010/main" val="3782171805"/>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p:cNvSpPr>
          <p:nvPr>
            <p:ph type="ctrTitle"/>
          </p:nvPr>
        </p:nvSpPr>
        <p:spPr>
          <a:xfrm>
            <a:off x="601558" y="0"/>
            <a:ext cx="11590442" cy="1188878"/>
          </a:xfrm>
          <a:prstGeom prst="rect">
            <a:avLst/>
          </a:prstGeom>
        </p:spPr>
        <p:txBody>
          <a:bodyPr>
            <a:normAutofit/>
          </a:bodyPr>
          <a:lstStyle/>
          <a:p>
            <a:pPr algn="r"/>
            <a:r>
              <a:rPr lang="nl-NL" dirty="0"/>
              <a:t>Overgang naar bovenbouw</a:t>
            </a:r>
            <a:endParaRPr lang="nl-NL" dirty="0">
              <a:cs typeface="Arial"/>
            </a:endParaRPr>
          </a:p>
        </p:txBody>
      </p:sp>
      <p:sp>
        <p:nvSpPr>
          <p:cNvPr id="27" name="Shape 27"/>
          <p:cNvSpPr>
            <a:spLocks noGrp="1"/>
          </p:cNvSpPr>
          <p:nvPr>
            <p:ph type="subTitle" sz="quarter" idx="1"/>
          </p:nvPr>
        </p:nvSpPr>
        <p:spPr>
          <a:xfrm>
            <a:off x="601559" y="1952444"/>
            <a:ext cx="11312639" cy="4017487"/>
          </a:xfrm>
          <a:prstGeom prst="rect">
            <a:avLst/>
          </a:prstGeom>
        </p:spPr>
        <p:txBody>
          <a:bodyPr vert="horz" lIns="35719" tIns="35719" rIns="35719" bIns="35719" rtlCol="0" anchor="t">
            <a:noAutofit/>
          </a:bodyPr>
          <a:lstStyle/>
          <a:p>
            <a:pPr marL="342900" indent="-342900">
              <a:buFont typeface="Arial" panose="020B0604020202020204" pitchFamily="34" charset="0"/>
              <a:buChar char="•"/>
            </a:pPr>
            <a:r>
              <a:rPr lang="en-US" dirty="0" err="1"/>
              <a:t>Flexibele</a:t>
            </a:r>
            <a:r>
              <a:rPr lang="en-US" dirty="0"/>
              <a:t> </a:t>
            </a:r>
            <a:r>
              <a:rPr lang="en-US" dirty="0" err="1"/>
              <a:t>brugperiode</a:t>
            </a:r>
            <a:r>
              <a:rPr lang="en-US" dirty="0"/>
              <a:t>. </a:t>
            </a:r>
          </a:p>
          <a:p>
            <a:pPr marL="342900" indent="-342900">
              <a:buFont typeface="Arial" panose="020B0604020202020204" pitchFamily="34" charset="0"/>
              <a:buChar char="•"/>
            </a:pPr>
            <a:endParaRPr lang="en-US" sz="2000" dirty="0"/>
          </a:p>
          <a:p>
            <a:pPr algn="l"/>
            <a:endParaRPr lang="en-US" sz="2000" dirty="0"/>
          </a:p>
          <a:p>
            <a:pPr algn="l"/>
            <a:r>
              <a:rPr lang="en-US" sz="3300" b="1" dirty="0" err="1"/>
              <a:t>Doorstroom</a:t>
            </a:r>
            <a:r>
              <a:rPr lang="en-US" sz="3300" b="1" dirty="0"/>
              <a:t> </a:t>
            </a:r>
            <a:r>
              <a:rPr lang="en-US" sz="3300" b="1" dirty="0" err="1"/>
              <a:t>wordt</a:t>
            </a:r>
            <a:r>
              <a:rPr lang="en-US" sz="3300" b="1" dirty="0"/>
              <a:t> </a:t>
            </a:r>
            <a:r>
              <a:rPr lang="en-US" sz="3300" b="1" dirty="0" err="1"/>
              <a:t>bepaald</a:t>
            </a:r>
            <a:r>
              <a:rPr lang="en-US" sz="3300" b="1" dirty="0"/>
              <a:t> </a:t>
            </a:r>
            <a:r>
              <a:rPr lang="en-US" sz="3300" b="1" dirty="0" err="1"/>
              <a:t>aan</a:t>
            </a:r>
            <a:r>
              <a:rPr lang="en-US" sz="3300" b="1" dirty="0"/>
              <a:t> de hand van:</a:t>
            </a:r>
          </a:p>
          <a:p>
            <a:pPr lvl="2" algn="l">
              <a:buFont typeface="Arial" panose="020B0604020202020204" pitchFamily="34" charset="0"/>
              <a:buChar char="•"/>
            </a:pPr>
            <a:r>
              <a:rPr lang="en-US" sz="2400" dirty="0" err="1"/>
              <a:t>Cijfers</a:t>
            </a:r>
            <a:r>
              <a:rPr lang="en-US" sz="2400" dirty="0"/>
              <a:t>, I.Q., </a:t>
            </a:r>
            <a:r>
              <a:rPr lang="en-US" sz="2400" dirty="0" err="1"/>
              <a:t>werkhouding</a:t>
            </a:r>
            <a:r>
              <a:rPr lang="en-US" sz="2400" dirty="0"/>
              <a:t> en </a:t>
            </a:r>
            <a:r>
              <a:rPr lang="en-US" sz="2400" dirty="0" err="1"/>
              <a:t>persoonlijke</a:t>
            </a:r>
            <a:r>
              <a:rPr lang="en-US" sz="2400" dirty="0"/>
              <a:t> </a:t>
            </a:r>
            <a:r>
              <a:rPr lang="en-US" sz="2400" dirty="0" err="1"/>
              <a:t>vaardigheden</a:t>
            </a:r>
            <a:r>
              <a:rPr lang="en-US" sz="2400" dirty="0"/>
              <a:t>.</a:t>
            </a:r>
          </a:p>
          <a:p>
            <a:pPr lvl="2" algn="l">
              <a:buFont typeface="Arial" panose="020B0604020202020204" pitchFamily="34" charset="0"/>
              <a:buChar char="•"/>
            </a:pPr>
            <a:r>
              <a:rPr lang="en-US" sz="2400" dirty="0" err="1"/>
              <a:t>Nadruk</a:t>
            </a:r>
            <a:r>
              <a:rPr lang="en-US" sz="2400" dirty="0"/>
              <a:t> </a:t>
            </a:r>
            <a:r>
              <a:rPr lang="en-US" sz="2400" dirty="0" err="1"/>
              <a:t>ligt</a:t>
            </a:r>
            <a:r>
              <a:rPr lang="en-US" sz="2400" dirty="0"/>
              <a:t> op de </a:t>
            </a:r>
            <a:r>
              <a:rPr lang="en-US" sz="2400" dirty="0" err="1"/>
              <a:t>kernvakken</a:t>
            </a:r>
            <a:r>
              <a:rPr lang="en-US" sz="2400" dirty="0"/>
              <a:t>: Ne, En, Wi.</a:t>
            </a:r>
          </a:p>
          <a:p>
            <a:pPr lvl="2" algn="l">
              <a:buFont typeface="Arial" panose="020B0604020202020204" pitchFamily="34" charset="0"/>
              <a:buChar char="•"/>
            </a:pPr>
            <a:r>
              <a:rPr lang="en-US" sz="2400" dirty="0" err="1"/>
              <a:t>Adviesplaatsingen</a:t>
            </a:r>
            <a:r>
              <a:rPr lang="en-US" sz="2400" dirty="0"/>
              <a:t> door </a:t>
            </a:r>
            <a:r>
              <a:rPr lang="en-US" sz="2400" dirty="0" err="1"/>
              <a:t>alle</a:t>
            </a:r>
            <a:r>
              <a:rPr lang="en-US" sz="2400" dirty="0"/>
              <a:t> </a:t>
            </a:r>
            <a:r>
              <a:rPr lang="en-US" sz="2400" dirty="0" err="1"/>
              <a:t>vakken</a:t>
            </a:r>
            <a:r>
              <a:rPr lang="en-US" sz="2400" dirty="0"/>
              <a:t>.</a:t>
            </a:r>
          </a:p>
          <a:p>
            <a:pPr lvl="2" algn="l">
              <a:buFont typeface="Arial" panose="020B0604020202020204" pitchFamily="34" charset="0"/>
              <a:buChar char="•"/>
            </a:pPr>
            <a:r>
              <a:rPr lang="en-US" sz="2400" dirty="0" err="1"/>
              <a:t>Methode</a:t>
            </a:r>
            <a:r>
              <a:rPr lang="en-US" sz="2400" dirty="0"/>
              <a:t> </a:t>
            </a:r>
            <a:r>
              <a:rPr lang="en-US" sz="2400" dirty="0" err="1"/>
              <a:t>ongebonden</a:t>
            </a:r>
            <a:r>
              <a:rPr lang="en-US" sz="2400" dirty="0"/>
              <a:t> </a:t>
            </a:r>
            <a:r>
              <a:rPr lang="en-US" sz="2400" dirty="0" err="1"/>
              <a:t>toetsing</a:t>
            </a:r>
            <a:r>
              <a:rPr lang="en-US" sz="2400" dirty="0"/>
              <a:t> Ne en Re: </a:t>
            </a:r>
            <a:r>
              <a:rPr lang="en-US" sz="2400" dirty="0" err="1"/>
              <a:t>referentietoetsen</a:t>
            </a:r>
            <a:r>
              <a:rPr lang="en-US" sz="2400" dirty="0"/>
              <a:t> </a:t>
            </a:r>
            <a:r>
              <a:rPr lang="en-US" sz="2400" dirty="0" err="1"/>
              <a:t>toa</a:t>
            </a:r>
            <a:r>
              <a:rPr lang="en-US" sz="2400" dirty="0"/>
              <a:t>.</a:t>
            </a:r>
          </a:p>
          <a:p>
            <a:pPr lvl="2" algn="l">
              <a:buFont typeface="Arial" panose="020B0604020202020204" pitchFamily="34" charset="0"/>
              <a:buChar char="•"/>
            </a:pPr>
            <a:r>
              <a:rPr lang="en-US" sz="2400" dirty="0" err="1"/>
              <a:t>Besluiten</a:t>
            </a:r>
            <a:r>
              <a:rPr lang="en-US" sz="2400" dirty="0"/>
              <a:t> </a:t>
            </a:r>
            <a:r>
              <a:rPr lang="en-US" sz="2400" dirty="0" err="1"/>
              <a:t>t.a.v</a:t>
            </a:r>
            <a:r>
              <a:rPr lang="en-US" sz="2400" dirty="0"/>
              <a:t>. </a:t>
            </a:r>
            <a:r>
              <a:rPr lang="en-US" sz="2400" dirty="0" err="1"/>
              <a:t>doorstroom</a:t>
            </a:r>
            <a:r>
              <a:rPr lang="en-US" sz="2400" dirty="0"/>
              <a:t> </a:t>
            </a:r>
            <a:r>
              <a:rPr lang="en-US" sz="2400" dirty="0" err="1"/>
              <a:t>worden</a:t>
            </a:r>
            <a:r>
              <a:rPr lang="en-US" sz="2400" dirty="0"/>
              <a:t> </a:t>
            </a:r>
            <a:r>
              <a:rPr lang="en-US" sz="2400" dirty="0" err="1"/>
              <a:t>genomen</a:t>
            </a:r>
            <a:r>
              <a:rPr lang="en-US" sz="2400" dirty="0"/>
              <a:t> in de </a:t>
            </a:r>
            <a:r>
              <a:rPr lang="en-US" sz="2400" dirty="0" err="1"/>
              <a:t>rapportvergadering</a:t>
            </a:r>
            <a:r>
              <a:rPr lang="en-US" sz="2400" dirty="0"/>
              <a:t>.</a:t>
            </a:r>
          </a:p>
          <a:p>
            <a:pPr marL="285750" indent="-285750">
              <a:lnSpc>
                <a:spcPct val="150000"/>
              </a:lnSpc>
              <a:buFont typeface="Arial"/>
              <a:buChar char="•"/>
            </a:pPr>
            <a:endParaRPr lang="nl-NL" sz="3000" dirty="0"/>
          </a:p>
        </p:txBody>
      </p:sp>
      <p:pic>
        <p:nvPicPr>
          <p:cNvPr id="5" name="logo-isvdw-ppt.png"/>
          <p:cNvPicPr>
            <a:picLocks noChangeAspect="1"/>
          </p:cNvPicPr>
          <p:nvPr/>
        </p:nvPicPr>
        <p:blipFill>
          <a:blip r:embed="rId3">
            <a:extLst/>
          </a:blip>
          <a:stretch>
            <a:fillRect/>
          </a:stretch>
        </p:blipFill>
        <p:spPr>
          <a:xfrm>
            <a:off x="381536" y="5748981"/>
            <a:ext cx="953572" cy="953572"/>
          </a:xfrm>
          <a:prstGeom prst="rect">
            <a:avLst/>
          </a:prstGeom>
          <a:ln w="12700">
            <a:miter lim="400000"/>
          </a:ln>
        </p:spPr>
      </p:pic>
    </p:spTree>
    <p:extLst>
      <p:ext uri="{BB962C8B-B14F-4D97-AF65-F5344CB8AC3E}">
        <p14:creationId xmlns:p14="http://schemas.microsoft.com/office/powerpoint/2010/main" val="182190943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627F07-77C9-4A48-9F45-140A00F08F4D}"/>
              </a:ext>
            </a:extLst>
          </p:cNvPr>
          <p:cNvSpPr>
            <a:spLocks noGrp="1"/>
          </p:cNvSpPr>
          <p:nvPr>
            <p:ph type="title"/>
          </p:nvPr>
        </p:nvSpPr>
        <p:spPr>
          <a:xfrm>
            <a:off x="2416969" y="951905"/>
            <a:ext cx="7358063" cy="2321719"/>
          </a:xfrm>
        </p:spPr>
        <p:txBody>
          <a:bodyPr>
            <a:normAutofit/>
          </a:bodyPr>
          <a:lstStyle/>
          <a:p>
            <a:r>
              <a:rPr lang="nl-NL" dirty="0"/>
              <a:t>We gaan er een mooi schooljaar met elkaar van maken.</a:t>
            </a:r>
          </a:p>
        </p:txBody>
      </p:sp>
      <p:sp>
        <p:nvSpPr>
          <p:cNvPr id="3" name="Tijdelijke aanduiding voor tekst 2">
            <a:extLst>
              <a:ext uri="{FF2B5EF4-FFF2-40B4-BE49-F238E27FC236}">
                <a16:creationId xmlns:a16="http://schemas.microsoft.com/office/drawing/2014/main" id="{52CF1311-F7C1-4323-8CB3-9892E0897F9E}"/>
              </a:ext>
            </a:extLst>
          </p:cNvPr>
          <p:cNvSpPr>
            <a:spLocks noGrp="1"/>
          </p:cNvSpPr>
          <p:nvPr>
            <p:ph type="body" sz="quarter" idx="1"/>
          </p:nvPr>
        </p:nvSpPr>
        <p:spPr>
          <a:xfrm>
            <a:off x="2416969" y="3693319"/>
            <a:ext cx="7741444" cy="1135857"/>
          </a:xfrm>
        </p:spPr>
        <p:txBody>
          <a:bodyPr>
            <a:normAutofit fontScale="92500" lnSpcReduction="10000"/>
          </a:bodyPr>
          <a:lstStyle/>
          <a:p>
            <a:r>
              <a:rPr lang="nl-NL" dirty="0"/>
              <a:t>Zijn er nog vragen?</a:t>
            </a:r>
          </a:p>
          <a:p>
            <a:endParaRPr lang="nl-NL"/>
          </a:p>
          <a:p>
            <a:r>
              <a:rPr lang="nl-NL" dirty="0"/>
              <a:t>Wilt u individueel nog iets bepreken blijft u rustig even zitten.</a:t>
            </a:r>
          </a:p>
        </p:txBody>
      </p:sp>
    </p:spTree>
    <p:extLst>
      <p:ext uri="{BB962C8B-B14F-4D97-AF65-F5344CB8AC3E}">
        <p14:creationId xmlns:p14="http://schemas.microsoft.com/office/powerpoint/2010/main" val="42885254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p:cNvSpPr>
          <p:nvPr>
            <p:ph type="ctrTitle"/>
          </p:nvPr>
        </p:nvSpPr>
        <p:spPr>
          <a:xfrm>
            <a:off x="601558" y="649356"/>
            <a:ext cx="11590442" cy="1577009"/>
          </a:xfrm>
          <a:prstGeom prst="rect">
            <a:avLst/>
          </a:prstGeom>
        </p:spPr>
        <p:txBody>
          <a:bodyPr>
            <a:normAutofit/>
          </a:bodyPr>
          <a:lstStyle/>
          <a:p>
            <a:pPr algn="ctr"/>
            <a:r>
              <a:rPr lang="nl-NL" sz="5400" dirty="0"/>
              <a:t>Teamleider</a:t>
            </a:r>
            <a:br>
              <a:rPr lang="nl-NL" dirty="0"/>
            </a:br>
            <a:endParaRPr lang="nl-NL" dirty="0">
              <a:cs typeface="Arial"/>
            </a:endParaRPr>
          </a:p>
        </p:txBody>
      </p:sp>
      <p:sp>
        <p:nvSpPr>
          <p:cNvPr id="27" name="Shape 27"/>
          <p:cNvSpPr>
            <a:spLocks noGrp="1"/>
          </p:cNvSpPr>
          <p:nvPr>
            <p:ph type="subTitle" sz="quarter" idx="1"/>
          </p:nvPr>
        </p:nvSpPr>
        <p:spPr>
          <a:xfrm>
            <a:off x="601558" y="2084715"/>
            <a:ext cx="11312639" cy="3428016"/>
          </a:xfrm>
          <a:prstGeom prst="rect">
            <a:avLst/>
          </a:prstGeom>
        </p:spPr>
        <p:txBody>
          <a:bodyPr vert="horz" lIns="91440" tIns="45720" rIns="91440" bIns="45720" rtlCol="0" anchor="t">
            <a:noAutofit/>
          </a:bodyPr>
          <a:lstStyle/>
          <a:p>
            <a:pPr marL="285750" indent="-285750">
              <a:lnSpc>
                <a:spcPct val="150000"/>
              </a:lnSpc>
              <a:buFont typeface="Arial"/>
              <a:buChar char="•"/>
            </a:pPr>
            <a:endParaRPr lang="nl-NL" sz="3000" b="1" u="sng" dirty="0">
              <a:solidFill>
                <a:schemeClr val="tx1"/>
              </a:solidFill>
            </a:endParaRPr>
          </a:p>
          <a:p>
            <a:pPr marL="285750" indent="-285750">
              <a:lnSpc>
                <a:spcPct val="150000"/>
              </a:lnSpc>
              <a:buFont typeface="Arial"/>
              <a:buChar char="•"/>
            </a:pPr>
            <a:r>
              <a:rPr lang="nl-NL" sz="4000" b="1" u="sng" dirty="0"/>
              <a:t>Anita Meulendijks</a:t>
            </a:r>
            <a:r>
              <a:rPr lang="nl-NL" sz="4000" dirty="0"/>
              <a:t>					</a:t>
            </a:r>
            <a:r>
              <a:rPr lang="nl-NL" sz="4000" b="1" dirty="0"/>
              <a:t>a.meulendijks@hethooghuis.nl</a:t>
            </a:r>
            <a:endParaRPr lang="nl-NL" sz="4000" b="1" dirty="0">
              <a:cs typeface="Arial"/>
            </a:endParaRPr>
          </a:p>
          <a:p>
            <a:pPr>
              <a:lnSpc>
                <a:spcPct val="150000"/>
              </a:lnSpc>
            </a:pPr>
            <a:r>
              <a:rPr lang="nl-NL" sz="3000" dirty="0"/>
              <a:t>	</a:t>
            </a:r>
            <a:endParaRPr lang="nl-NL" sz="3000" dirty="0">
              <a:cs typeface="Arial"/>
            </a:endParaRPr>
          </a:p>
        </p:txBody>
      </p:sp>
      <p:pic>
        <p:nvPicPr>
          <p:cNvPr id="5" name="logo-isvdw-ppt.png"/>
          <p:cNvPicPr>
            <a:picLocks noChangeAspect="1"/>
          </p:cNvPicPr>
          <p:nvPr/>
        </p:nvPicPr>
        <p:blipFill>
          <a:blip r:embed="rId3">
            <a:extLst/>
          </a:blip>
          <a:stretch>
            <a:fillRect/>
          </a:stretch>
        </p:blipFill>
        <p:spPr>
          <a:xfrm>
            <a:off x="381536" y="5748981"/>
            <a:ext cx="953572" cy="953572"/>
          </a:xfrm>
          <a:prstGeom prst="rect">
            <a:avLst/>
          </a:prstGeom>
          <a:ln w="12700">
            <a:miter lim="400000"/>
          </a:ln>
        </p:spPr>
      </p:pic>
      <p:sp>
        <p:nvSpPr>
          <p:cNvPr id="6" name="Shape 26">
            <a:extLst>
              <a:ext uri="{FF2B5EF4-FFF2-40B4-BE49-F238E27FC236}">
                <a16:creationId xmlns:a16="http://schemas.microsoft.com/office/drawing/2014/main" id="{02981E5B-DB8E-4813-84F3-B179CEC011B1}"/>
              </a:ext>
            </a:extLst>
          </p:cNvPr>
          <p:cNvSpPr txBox="1">
            <a:spLocks/>
          </p:cNvSpPr>
          <p:nvPr/>
        </p:nvSpPr>
        <p:spPr>
          <a:xfrm>
            <a:off x="601559" y="819618"/>
            <a:ext cx="11590442" cy="1677707"/>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normAutofit lnSpcReduction="10000"/>
          </a:bodyPr>
          <a:lstStyle>
            <a:lvl1pPr marL="0" marR="0" indent="0" algn="ctr" defTabSz="821531"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Arial"/>
                <a:ea typeface="Arial"/>
                <a:cs typeface="Arial"/>
                <a:sym typeface="Arial"/>
              </a:defRPr>
            </a:lvl1pPr>
            <a:lvl2pPr marL="0" marR="0" indent="228600" algn="ctr" defTabSz="821531"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Arial"/>
                <a:ea typeface="Arial"/>
                <a:cs typeface="Arial"/>
                <a:sym typeface="Arial"/>
              </a:defRPr>
            </a:lvl2pPr>
            <a:lvl3pPr marL="0" marR="0" indent="457200" algn="ctr" defTabSz="821531"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Arial"/>
                <a:ea typeface="Arial"/>
                <a:cs typeface="Arial"/>
                <a:sym typeface="Arial"/>
              </a:defRPr>
            </a:lvl3pPr>
            <a:lvl4pPr marL="0" marR="0" indent="685800" algn="ctr" defTabSz="821531"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Arial"/>
                <a:ea typeface="Arial"/>
                <a:cs typeface="Arial"/>
                <a:sym typeface="Arial"/>
              </a:defRPr>
            </a:lvl4pPr>
            <a:lvl5pPr marL="0" marR="0" indent="914400" algn="ctr" defTabSz="821531"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Arial"/>
                <a:ea typeface="Arial"/>
                <a:cs typeface="Arial"/>
                <a:sym typeface="Arial"/>
              </a:defRPr>
            </a:lvl5pPr>
            <a:lvl6pPr marL="0" marR="0" indent="1143000" algn="ctr" defTabSz="821531"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Arial"/>
                <a:ea typeface="Arial"/>
                <a:cs typeface="Arial"/>
                <a:sym typeface="Arial"/>
              </a:defRPr>
            </a:lvl6pPr>
            <a:lvl7pPr marL="0" marR="0" indent="1371600" algn="ctr" defTabSz="821531"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Arial"/>
                <a:ea typeface="Arial"/>
                <a:cs typeface="Arial"/>
                <a:sym typeface="Arial"/>
              </a:defRPr>
            </a:lvl7pPr>
            <a:lvl8pPr marL="0" marR="0" indent="1600200" algn="ctr" defTabSz="821531"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Arial"/>
                <a:ea typeface="Arial"/>
                <a:cs typeface="Arial"/>
                <a:sym typeface="Arial"/>
              </a:defRPr>
            </a:lvl8pPr>
            <a:lvl9pPr marL="0" marR="0" indent="1828800" algn="ctr" defTabSz="821531"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Arial"/>
                <a:ea typeface="Arial"/>
                <a:cs typeface="Arial"/>
                <a:sym typeface="Arial"/>
              </a:defRPr>
            </a:lvl9pPr>
          </a:lstStyle>
          <a:p>
            <a:pPr hangingPunct="1"/>
            <a:endParaRPr lang="nl-NL" dirty="0"/>
          </a:p>
        </p:txBody>
      </p:sp>
    </p:spTree>
    <p:extLst>
      <p:ext uri="{BB962C8B-B14F-4D97-AF65-F5344CB8AC3E}">
        <p14:creationId xmlns:p14="http://schemas.microsoft.com/office/powerpoint/2010/main" val="182259882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p:cNvSpPr>
          <p:nvPr>
            <p:ph type="ctrTitle"/>
          </p:nvPr>
        </p:nvSpPr>
        <p:spPr>
          <a:xfrm>
            <a:off x="3548916" y="934529"/>
            <a:ext cx="5566330" cy="613783"/>
          </a:xfrm>
          <a:prstGeom prst="rect">
            <a:avLst/>
          </a:prstGeom>
        </p:spPr>
        <p:txBody>
          <a:bodyPr>
            <a:normAutofit fontScale="90000"/>
          </a:bodyPr>
          <a:lstStyle/>
          <a:p>
            <a:pPr algn="r"/>
            <a:r>
              <a:rPr lang="nl-NL" dirty="0"/>
              <a:t>Opzet van de avond</a:t>
            </a:r>
            <a:endParaRPr lang="nl-NL" dirty="0">
              <a:cs typeface="Arial"/>
            </a:endParaRPr>
          </a:p>
        </p:txBody>
      </p:sp>
      <p:sp>
        <p:nvSpPr>
          <p:cNvPr id="27" name="Shape 27"/>
          <p:cNvSpPr>
            <a:spLocks noGrp="1"/>
          </p:cNvSpPr>
          <p:nvPr>
            <p:ph type="subTitle" sz="quarter" idx="1"/>
          </p:nvPr>
        </p:nvSpPr>
        <p:spPr>
          <a:xfrm>
            <a:off x="601559" y="2225614"/>
            <a:ext cx="11312639" cy="3744317"/>
          </a:xfrm>
          <a:prstGeom prst="rect">
            <a:avLst/>
          </a:prstGeom>
        </p:spPr>
        <p:txBody>
          <a:bodyPr vert="horz" lIns="91440" tIns="45720" rIns="91440" bIns="45720" rtlCol="0" anchor="t">
            <a:noAutofit/>
          </a:bodyPr>
          <a:lstStyle/>
          <a:p>
            <a:pPr marL="285750" lvl="1" indent="-285750" algn="l">
              <a:lnSpc>
                <a:spcPct val="150000"/>
              </a:lnSpc>
              <a:buFont typeface="Arial"/>
              <a:buChar char="•"/>
            </a:pPr>
            <a:r>
              <a:rPr lang="nl-NL" sz="4800" dirty="0"/>
              <a:t>Kennismaken</a:t>
            </a:r>
            <a:endParaRPr lang="nl-NL" dirty="0">
              <a:cs typeface="Arial"/>
            </a:endParaRPr>
          </a:p>
          <a:p>
            <a:pPr marL="285750" lvl="1" indent="-285750" algn="l">
              <a:lnSpc>
                <a:spcPct val="150000"/>
              </a:lnSpc>
              <a:buFont typeface="Arial"/>
              <a:buChar char="•"/>
            </a:pPr>
            <a:r>
              <a:rPr lang="nl-NL" sz="4800" dirty="0"/>
              <a:t>Informeren</a:t>
            </a:r>
            <a:endParaRPr lang="nl-NL" sz="4800" dirty="0">
              <a:cs typeface="Arial"/>
            </a:endParaRPr>
          </a:p>
          <a:p>
            <a:pPr marL="285750" lvl="1" indent="-285750" algn="l">
              <a:lnSpc>
                <a:spcPct val="150000"/>
              </a:lnSpc>
              <a:buFont typeface="Arial"/>
              <a:buChar char="•"/>
            </a:pPr>
            <a:endParaRPr lang="nl-NL"/>
          </a:p>
          <a:p>
            <a:pPr marL="285750" indent="-285750">
              <a:lnSpc>
                <a:spcPct val="150000"/>
              </a:lnSpc>
              <a:buFont typeface="Arial"/>
              <a:buChar char="•"/>
            </a:pPr>
            <a:endParaRPr lang="nl-NL" sz="3000"/>
          </a:p>
        </p:txBody>
      </p:sp>
      <p:pic>
        <p:nvPicPr>
          <p:cNvPr id="5" name="logo-isvdw-ppt.png"/>
          <p:cNvPicPr>
            <a:picLocks noChangeAspect="1"/>
          </p:cNvPicPr>
          <p:nvPr/>
        </p:nvPicPr>
        <p:blipFill>
          <a:blip r:embed="rId2">
            <a:extLst/>
          </a:blip>
          <a:stretch>
            <a:fillRect/>
          </a:stretch>
        </p:blipFill>
        <p:spPr>
          <a:xfrm>
            <a:off x="381536" y="5748981"/>
            <a:ext cx="953572" cy="953572"/>
          </a:xfrm>
          <a:prstGeom prst="rect">
            <a:avLst/>
          </a:prstGeom>
          <a:ln w="12700">
            <a:miter lim="400000"/>
          </a:ln>
        </p:spPr>
      </p:pic>
    </p:spTree>
    <p:extLst>
      <p:ext uri="{BB962C8B-B14F-4D97-AF65-F5344CB8AC3E}">
        <p14:creationId xmlns:p14="http://schemas.microsoft.com/office/powerpoint/2010/main" val="370496666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p:cNvSpPr>
          <p:nvPr>
            <p:ph type="ctrTitle"/>
          </p:nvPr>
        </p:nvSpPr>
        <p:spPr>
          <a:xfrm>
            <a:off x="3433898" y="258792"/>
            <a:ext cx="4416140" cy="1562689"/>
          </a:xfrm>
          <a:prstGeom prst="rect">
            <a:avLst/>
          </a:prstGeom>
        </p:spPr>
        <p:txBody>
          <a:bodyPr>
            <a:normAutofit/>
          </a:bodyPr>
          <a:lstStyle/>
          <a:p>
            <a:pPr algn="r"/>
            <a:r>
              <a:rPr lang="nl-NL" dirty="0"/>
              <a:t>Samenwerking</a:t>
            </a:r>
            <a:endParaRPr lang="nl-NL" dirty="0">
              <a:cs typeface="Arial"/>
            </a:endParaRPr>
          </a:p>
        </p:txBody>
      </p:sp>
      <p:sp>
        <p:nvSpPr>
          <p:cNvPr id="27" name="Shape 27"/>
          <p:cNvSpPr>
            <a:spLocks noGrp="1"/>
          </p:cNvSpPr>
          <p:nvPr>
            <p:ph type="subTitle" sz="quarter" idx="1"/>
          </p:nvPr>
        </p:nvSpPr>
        <p:spPr>
          <a:xfrm>
            <a:off x="601559" y="1420482"/>
            <a:ext cx="11312639" cy="4549449"/>
          </a:xfrm>
          <a:prstGeom prst="rect">
            <a:avLst/>
          </a:prstGeom>
        </p:spPr>
        <p:txBody>
          <a:bodyPr>
            <a:noAutofit/>
          </a:bodyPr>
          <a:lstStyle/>
          <a:p>
            <a:pPr lvl="1" algn="l">
              <a:lnSpc>
                <a:spcPct val="150000"/>
              </a:lnSpc>
            </a:pPr>
            <a:endParaRPr lang="nl-NL"/>
          </a:p>
          <a:p>
            <a:pPr marL="228600" indent="-228600">
              <a:buFont typeface="Arial" panose="020B0604020202020204" pitchFamily="34" charset="0"/>
              <a:buChar char="•"/>
            </a:pPr>
            <a:r>
              <a:rPr lang="nl-NL" sz="3000"/>
              <a:t>Mentor/docenten</a:t>
            </a:r>
          </a:p>
          <a:p>
            <a:pPr marL="228600" indent="-228600">
              <a:buFont typeface="Arial" panose="020B0604020202020204" pitchFamily="34" charset="0"/>
              <a:buChar char="•"/>
            </a:pPr>
            <a:r>
              <a:rPr lang="nl-NL" sz="3000"/>
              <a:t>Leerling</a:t>
            </a:r>
          </a:p>
          <a:p>
            <a:pPr marL="228600" indent="-228600">
              <a:buFont typeface="Arial" panose="020B0604020202020204" pitchFamily="34" charset="0"/>
              <a:buChar char="•"/>
            </a:pPr>
            <a:r>
              <a:rPr lang="nl-NL" sz="3000"/>
              <a:t>Ouders</a:t>
            </a:r>
          </a:p>
          <a:p>
            <a:pPr marL="285750" indent="-285750">
              <a:lnSpc>
                <a:spcPct val="150000"/>
              </a:lnSpc>
              <a:buFont typeface="Arial"/>
              <a:buChar char="•"/>
            </a:pPr>
            <a:endParaRPr lang="nl-NL" sz="3000"/>
          </a:p>
        </p:txBody>
      </p:sp>
      <p:pic>
        <p:nvPicPr>
          <p:cNvPr id="5" name="logo-isvdw-ppt.png"/>
          <p:cNvPicPr>
            <a:picLocks noChangeAspect="1"/>
          </p:cNvPicPr>
          <p:nvPr/>
        </p:nvPicPr>
        <p:blipFill>
          <a:blip r:embed="rId2">
            <a:extLst/>
          </a:blip>
          <a:stretch>
            <a:fillRect/>
          </a:stretch>
        </p:blipFill>
        <p:spPr>
          <a:xfrm>
            <a:off x="381536" y="5748981"/>
            <a:ext cx="953572" cy="953572"/>
          </a:xfrm>
          <a:prstGeom prst="rect">
            <a:avLst/>
          </a:prstGeom>
          <a:ln w="12700">
            <a:miter lim="400000"/>
          </a:ln>
        </p:spPr>
      </p:pic>
      <p:pic>
        <p:nvPicPr>
          <p:cNvPr id="7" name="Afbeelding 6">
            <a:extLst>
              <a:ext uri="{FF2B5EF4-FFF2-40B4-BE49-F238E27FC236}">
                <a16:creationId xmlns:a16="http://schemas.microsoft.com/office/drawing/2014/main" id="{F91DF279-09ED-4843-9D20-F796E5B62D55}"/>
              </a:ext>
            </a:extLst>
          </p:cNvPr>
          <p:cNvPicPr>
            <a:picLocks noChangeAspect="1"/>
          </p:cNvPicPr>
          <p:nvPr/>
        </p:nvPicPr>
        <p:blipFill>
          <a:blip r:embed="rId3"/>
          <a:stretch>
            <a:fillRect/>
          </a:stretch>
        </p:blipFill>
        <p:spPr>
          <a:xfrm>
            <a:off x="5684581" y="2276590"/>
            <a:ext cx="5139600" cy="4368841"/>
          </a:xfrm>
          <a:prstGeom prst="rect">
            <a:avLst/>
          </a:prstGeom>
        </p:spPr>
      </p:pic>
    </p:spTree>
    <p:extLst>
      <p:ext uri="{BB962C8B-B14F-4D97-AF65-F5344CB8AC3E}">
        <p14:creationId xmlns:p14="http://schemas.microsoft.com/office/powerpoint/2010/main" val="382139758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p:cNvSpPr>
          <p:nvPr>
            <p:ph type="ctrTitle"/>
          </p:nvPr>
        </p:nvSpPr>
        <p:spPr>
          <a:xfrm>
            <a:off x="4002157" y="0"/>
            <a:ext cx="4691269" cy="1907745"/>
          </a:xfrm>
          <a:prstGeom prst="rect">
            <a:avLst/>
          </a:prstGeom>
        </p:spPr>
        <p:txBody>
          <a:bodyPr>
            <a:normAutofit/>
          </a:bodyPr>
          <a:lstStyle/>
          <a:p>
            <a:pPr algn="r"/>
            <a:r>
              <a:rPr lang="nl-NL" dirty="0"/>
              <a:t>Verwachtingen</a:t>
            </a:r>
            <a:br>
              <a:rPr lang="nl-NL" dirty="0"/>
            </a:br>
            <a:r>
              <a:rPr lang="nl-NL" dirty="0"/>
              <a:t>Ouders: </a:t>
            </a:r>
            <a:endParaRPr lang="nl-NL" dirty="0">
              <a:cs typeface="Arial"/>
            </a:endParaRPr>
          </a:p>
        </p:txBody>
      </p:sp>
      <p:sp>
        <p:nvSpPr>
          <p:cNvPr id="27" name="Shape 27"/>
          <p:cNvSpPr>
            <a:spLocks noGrp="1"/>
          </p:cNvSpPr>
          <p:nvPr>
            <p:ph type="subTitle" sz="quarter" idx="1"/>
          </p:nvPr>
        </p:nvSpPr>
        <p:spPr>
          <a:xfrm>
            <a:off x="601559" y="2153727"/>
            <a:ext cx="11312639" cy="3816204"/>
          </a:xfrm>
          <a:prstGeom prst="rect">
            <a:avLst/>
          </a:prstGeom>
        </p:spPr>
        <p:txBody>
          <a:bodyPr vert="horz" lIns="91440" tIns="45720" rIns="91440" bIns="45720" rtlCol="0" anchor="t">
            <a:noAutofit/>
          </a:bodyPr>
          <a:lstStyle/>
          <a:p>
            <a:pPr marL="228600" indent="-228600">
              <a:buFont typeface="Arial" panose="020B0604020202020204" pitchFamily="34" charset="0"/>
              <a:buChar char="•"/>
            </a:pPr>
            <a:endParaRPr lang="nl-NL" sz="2700" dirty="0"/>
          </a:p>
          <a:p>
            <a:pPr marL="228600" indent="-228600">
              <a:buFont typeface="Arial" panose="020B0604020202020204" pitchFamily="34" charset="0"/>
              <a:buChar char="•"/>
            </a:pPr>
            <a:endParaRPr lang="nl-NL" sz="2700" dirty="0"/>
          </a:p>
          <a:p>
            <a:pPr marL="228600" indent="-228600">
              <a:buFont typeface="Arial" panose="020B0604020202020204" pitchFamily="34" charset="0"/>
              <a:buChar char="•"/>
            </a:pPr>
            <a:r>
              <a:rPr lang="nl-NL" sz="2700" dirty="0"/>
              <a:t>Zorg en aandacht voor uw kind</a:t>
            </a:r>
            <a:endParaRPr lang="nl-NL" dirty="0"/>
          </a:p>
          <a:p>
            <a:pPr marL="228600" indent="-228600">
              <a:buFont typeface="Arial" panose="020B0604020202020204" pitchFamily="34" charset="0"/>
              <a:buChar char="•"/>
            </a:pPr>
            <a:endParaRPr lang="nl-NL" sz="2700" dirty="0"/>
          </a:p>
          <a:p>
            <a:pPr marL="228600" indent="-228600">
              <a:buFont typeface="Arial" panose="020B0604020202020204" pitchFamily="34" charset="0"/>
              <a:buChar char="•"/>
            </a:pPr>
            <a:r>
              <a:rPr lang="nl-NL" sz="2700" dirty="0"/>
              <a:t>Betrokkenheid bij schoolse zaken</a:t>
            </a:r>
          </a:p>
          <a:p>
            <a:pPr marL="228600" indent="-228600">
              <a:buFont typeface="Arial" panose="020B0604020202020204" pitchFamily="34" charset="0"/>
              <a:buChar char="•"/>
            </a:pPr>
            <a:endParaRPr lang="nl-NL" sz="2700" dirty="0"/>
          </a:p>
          <a:p>
            <a:pPr marL="228600" indent="-228600">
              <a:buFont typeface="Arial" panose="020B0604020202020204" pitchFamily="34" charset="0"/>
              <a:buChar char="•"/>
            </a:pPr>
            <a:r>
              <a:rPr lang="nl-NL" sz="2700" dirty="0"/>
              <a:t>Communicatie met de mentor</a:t>
            </a:r>
          </a:p>
          <a:p>
            <a:pPr marL="285750" indent="-285750">
              <a:lnSpc>
                <a:spcPct val="150000"/>
              </a:lnSpc>
              <a:buFont typeface="Arial"/>
              <a:buChar char="•"/>
            </a:pPr>
            <a:endParaRPr lang="nl-NL" sz="3000" dirty="0"/>
          </a:p>
        </p:txBody>
      </p:sp>
      <p:pic>
        <p:nvPicPr>
          <p:cNvPr id="5" name="logo-isvdw-ppt.png"/>
          <p:cNvPicPr>
            <a:picLocks noChangeAspect="1"/>
          </p:cNvPicPr>
          <p:nvPr/>
        </p:nvPicPr>
        <p:blipFill>
          <a:blip r:embed="rId3">
            <a:extLst/>
          </a:blip>
          <a:stretch>
            <a:fillRect/>
          </a:stretch>
        </p:blipFill>
        <p:spPr>
          <a:xfrm>
            <a:off x="381536" y="5748981"/>
            <a:ext cx="953572" cy="953572"/>
          </a:xfrm>
          <a:prstGeom prst="rect">
            <a:avLst/>
          </a:prstGeom>
          <a:ln w="12700">
            <a:miter lim="400000"/>
          </a:ln>
        </p:spPr>
      </p:pic>
    </p:spTree>
    <p:extLst>
      <p:ext uri="{BB962C8B-B14F-4D97-AF65-F5344CB8AC3E}">
        <p14:creationId xmlns:p14="http://schemas.microsoft.com/office/powerpoint/2010/main" val="406401483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p:cNvSpPr>
          <p:nvPr>
            <p:ph type="ctrTitle"/>
          </p:nvPr>
        </p:nvSpPr>
        <p:spPr>
          <a:xfrm>
            <a:off x="4512199" y="0"/>
            <a:ext cx="5235651" cy="1821481"/>
          </a:xfrm>
          <a:prstGeom prst="rect">
            <a:avLst/>
          </a:prstGeom>
        </p:spPr>
        <p:txBody>
          <a:bodyPr>
            <a:normAutofit/>
          </a:bodyPr>
          <a:lstStyle/>
          <a:p>
            <a:pPr algn="r"/>
            <a:r>
              <a:rPr lang="nl-NL" dirty="0"/>
              <a:t>Verwachtingen</a:t>
            </a:r>
            <a:br>
              <a:rPr lang="nl-NL" dirty="0"/>
            </a:br>
            <a:r>
              <a:rPr lang="nl-NL" dirty="0"/>
              <a:t>Docenten:</a:t>
            </a:r>
            <a:endParaRPr lang="nl-NL" dirty="0">
              <a:cs typeface="Arial"/>
            </a:endParaRPr>
          </a:p>
        </p:txBody>
      </p:sp>
      <p:sp>
        <p:nvSpPr>
          <p:cNvPr id="27" name="Shape 27"/>
          <p:cNvSpPr>
            <a:spLocks noGrp="1"/>
          </p:cNvSpPr>
          <p:nvPr>
            <p:ph type="subTitle" sz="quarter" idx="1"/>
          </p:nvPr>
        </p:nvSpPr>
        <p:spPr>
          <a:xfrm>
            <a:off x="601559" y="2139349"/>
            <a:ext cx="11312639" cy="3413639"/>
          </a:xfrm>
          <a:prstGeom prst="rect">
            <a:avLst/>
          </a:prstGeom>
        </p:spPr>
        <p:txBody>
          <a:bodyPr>
            <a:noAutofit/>
          </a:bodyPr>
          <a:lstStyle/>
          <a:p>
            <a:pPr marL="228600" indent="-228600">
              <a:buFont typeface="Arial" panose="020B0604020202020204" pitchFamily="34" charset="0"/>
              <a:buChar char="•"/>
            </a:pPr>
            <a:r>
              <a:rPr lang="nl-NL" sz="2700" dirty="0"/>
              <a:t>Zorg en aandacht voor uw kind</a:t>
            </a:r>
          </a:p>
          <a:p>
            <a:pPr marL="228600" indent="-228600">
              <a:buFont typeface="Arial" panose="020B0604020202020204" pitchFamily="34" charset="0"/>
              <a:buChar char="•"/>
            </a:pPr>
            <a:endParaRPr lang="nl-NL" sz="2700" dirty="0"/>
          </a:p>
          <a:p>
            <a:pPr marL="228600" indent="-228600">
              <a:buFont typeface="Arial" panose="020B0604020202020204" pitchFamily="34" charset="0"/>
              <a:buChar char="•"/>
            </a:pPr>
            <a:r>
              <a:rPr lang="nl-NL" sz="2700" dirty="0"/>
              <a:t>(Vak) bekwame docenten</a:t>
            </a:r>
          </a:p>
          <a:p>
            <a:pPr marL="228600" indent="-228600">
              <a:buFont typeface="Arial" panose="020B0604020202020204" pitchFamily="34" charset="0"/>
              <a:buChar char="•"/>
            </a:pPr>
            <a:endParaRPr lang="nl-NL" sz="2700" dirty="0"/>
          </a:p>
          <a:p>
            <a:pPr marL="228600" indent="-228600">
              <a:buFont typeface="Arial" panose="020B0604020202020204" pitchFamily="34" charset="0"/>
              <a:buChar char="•"/>
            </a:pPr>
            <a:r>
              <a:rPr lang="nl-NL" sz="2700" dirty="0"/>
              <a:t>Communicatie met ouders</a:t>
            </a:r>
          </a:p>
          <a:p>
            <a:pPr marL="228600" indent="-228600">
              <a:buFont typeface="Arial" panose="020B0604020202020204" pitchFamily="34" charset="0"/>
              <a:buChar char="•"/>
            </a:pPr>
            <a:endParaRPr lang="nl-NL" sz="2700" dirty="0"/>
          </a:p>
          <a:p>
            <a:pPr marL="228600" indent="-228600">
              <a:buFont typeface="Arial" panose="020B0604020202020204" pitchFamily="34" charset="0"/>
              <a:buChar char="•"/>
            </a:pPr>
            <a:r>
              <a:rPr lang="nl-NL" sz="2700" dirty="0"/>
              <a:t>Structuur</a:t>
            </a:r>
          </a:p>
          <a:p>
            <a:pPr marL="228600" indent="-228600">
              <a:buFont typeface="Arial" panose="020B0604020202020204" pitchFamily="34" charset="0"/>
              <a:buChar char="•"/>
            </a:pPr>
            <a:endParaRPr lang="nl-NL" sz="2700" dirty="0"/>
          </a:p>
          <a:p>
            <a:pPr marL="228600" indent="-228600">
              <a:buFont typeface="Arial" panose="020B0604020202020204" pitchFamily="34" charset="0"/>
              <a:buChar char="•"/>
            </a:pPr>
            <a:r>
              <a:rPr lang="nl-NL" sz="2700" dirty="0"/>
              <a:t>Creëren van een prettig en veilig klimaat in de klas</a:t>
            </a:r>
          </a:p>
          <a:p>
            <a:pPr marL="285750" indent="-285750">
              <a:lnSpc>
                <a:spcPct val="150000"/>
              </a:lnSpc>
              <a:buFont typeface="Arial"/>
              <a:buChar char="•"/>
            </a:pPr>
            <a:endParaRPr lang="nl-NL" sz="3000" dirty="0"/>
          </a:p>
        </p:txBody>
      </p:sp>
      <p:pic>
        <p:nvPicPr>
          <p:cNvPr id="5" name="logo-isvdw-ppt.png"/>
          <p:cNvPicPr>
            <a:picLocks noChangeAspect="1"/>
          </p:cNvPicPr>
          <p:nvPr/>
        </p:nvPicPr>
        <p:blipFill>
          <a:blip r:embed="rId3">
            <a:extLst/>
          </a:blip>
          <a:stretch>
            <a:fillRect/>
          </a:stretch>
        </p:blipFill>
        <p:spPr>
          <a:xfrm>
            <a:off x="9624010" y="5720846"/>
            <a:ext cx="953572" cy="953572"/>
          </a:xfrm>
          <a:prstGeom prst="rect">
            <a:avLst/>
          </a:prstGeom>
          <a:ln w="12700">
            <a:miter lim="400000"/>
          </a:ln>
        </p:spPr>
      </p:pic>
    </p:spTree>
    <p:extLst>
      <p:ext uri="{BB962C8B-B14F-4D97-AF65-F5344CB8AC3E}">
        <p14:creationId xmlns:p14="http://schemas.microsoft.com/office/powerpoint/2010/main" val="295087803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p:cNvSpPr>
          <p:nvPr>
            <p:ph type="ctrTitle"/>
          </p:nvPr>
        </p:nvSpPr>
        <p:spPr>
          <a:xfrm>
            <a:off x="4627218" y="0"/>
            <a:ext cx="4545537" cy="2037142"/>
          </a:xfrm>
          <a:prstGeom prst="rect">
            <a:avLst/>
          </a:prstGeom>
        </p:spPr>
        <p:txBody>
          <a:bodyPr>
            <a:normAutofit/>
          </a:bodyPr>
          <a:lstStyle/>
          <a:p>
            <a:pPr algn="r"/>
            <a:r>
              <a:rPr lang="nl-NL" dirty="0"/>
              <a:t>Verwachtingen</a:t>
            </a:r>
            <a:br>
              <a:rPr lang="nl-NL" dirty="0"/>
            </a:br>
            <a:r>
              <a:rPr lang="nl-NL" dirty="0"/>
              <a:t>Leerlingen:</a:t>
            </a:r>
            <a:endParaRPr lang="nl-NL" dirty="0">
              <a:cs typeface="Arial"/>
            </a:endParaRPr>
          </a:p>
        </p:txBody>
      </p:sp>
      <p:sp>
        <p:nvSpPr>
          <p:cNvPr id="27" name="Shape 27"/>
          <p:cNvSpPr>
            <a:spLocks noGrp="1"/>
          </p:cNvSpPr>
          <p:nvPr>
            <p:ph type="subTitle" sz="quarter" idx="1"/>
          </p:nvPr>
        </p:nvSpPr>
        <p:spPr>
          <a:xfrm>
            <a:off x="601559" y="1420482"/>
            <a:ext cx="11312639" cy="4549449"/>
          </a:xfrm>
          <a:prstGeom prst="rect">
            <a:avLst/>
          </a:prstGeom>
        </p:spPr>
        <p:txBody>
          <a:bodyPr vert="horz" lIns="91440" tIns="45720" rIns="91440" bIns="45720" rtlCol="0" anchor="t">
            <a:noAutofit/>
          </a:bodyPr>
          <a:lstStyle/>
          <a:p>
            <a:pPr marL="228600" indent="-228600">
              <a:buFont typeface="Arial" panose="020B0604020202020204" pitchFamily="34" charset="0"/>
              <a:buChar char="•"/>
            </a:pPr>
            <a:endParaRPr lang="nl-NL" sz="2700" dirty="0"/>
          </a:p>
          <a:p>
            <a:pPr marL="228600" indent="-228600">
              <a:buFont typeface="Arial" panose="020B0604020202020204" pitchFamily="34" charset="0"/>
              <a:buChar char="•"/>
            </a:pPr>
            <a:endParaRPr lang="nl-NL" sz="2700" dirty="0"/>
          </a:p>
          <a:p>
            <a:pPr marL="228600" indent="-228600">
              <a:buFont typeface="Arial" panose="020B0604020202020204" pitchFamily="34" charset="0"/>
              <a:buChar char="•"/>
            </a:pPr>
            <a:r>
              <a:rPr lang="nl-NL" sz="2700" dirty="0"/>
              <a:t>Open- en eerlijkheid</a:t>
            </a:r>
            <a:endParaRPr lang="nl-NL" dirty="0"/>
          </a:p>
          <a:p>
            <a:pPr marL="228600" indent="-228600">
              <a:buFont typeface="Arial" panose="020B0604020202020204" pitchFamily="34" charset="0"/>
              <a:buChar char="•"/>
            </a:pPr>
            <a:endParaRPr lang="nl-NL" sz="2700" dirty="0"/>
          </a:p>
          <a:p>
            <a:pPr marL="228600" indent="-228600">
              <a:buFont typeface="Arial" panose="020B0604020202020204" pitchFamily="34" charset="0"/>
              <a:buChar char="•"/>
            </a:pPr>
            <a:r>
              <a:rPr lang="nl-NL" sz="2700" dirty="0"/>
              <a:t>Inzet</a:t>
            </a:r>
          </a:p>
          <a:p>
            <a:pPr marL="228600" indent="-228600">
              <a:buFont typeface="Arial" panose="020B0604020202020204" pitchFamily="34" charset="0"/>
              <a:buChar char="•"/>
            </a:pPr>
            <a:endParaRPr lang="nl-NL" sz="2700" dirty="0"/>
          </a:p>
          <a:p>
            <a:pPr marL="228600" indent="-228600">
              <a:buFont typeface="Arial" panose="020B0604020202020204" pitchFamily="34" charset="0"/>
              <a:buChar char="•"/>
            </a:pPr>
            <a:r>
              <a:rPr lang="nl-NL" sz="2700" dirty="0"/>
              <a:t>Respect voor zichzelf en anderen</a:t>
            </a:r>
          </a:p>
          <a:p>
            <a:pPr marL="228600" indent="-228600">
              <a:buFont typeface="Arial" panose="020B0604020202020204" pitchFamily="34" charset="0"/>
              <a:buChar char="•"/>
            </a:pPr>
            <a:endParaRPr lang="nl-NL" sz="2700" dirty="0"/>
          </a:p>
          <a:p>
            <a:pPr marL="228600" indent="-228600">
              <a:buFont typeface="Arial" panose="020B0604020202020204" pitchFamily="34" charset="0"/>
              <a:buChar char="•"/>
            </a:pPr>
            <a:r>
              <a:rPr lang="nl-NL" sz="2700" dirty="0"/>
              <a:t>Een goede klasgenoot zijn</a:t>
            </a:r>
          </a:p>
          <a:p>
            <a:pPr marL="285750" indent="-285750">
              <a:lnSpc>
                <a:spcPct val="150000"/>
              </a:lnSpc>
              <a:buFont typeface="Arial"/>
              <a:buChar char="•"/>
            </a:pPr>
            <a:endParaRPr lang="nl-NL" sz="3000" dirty="0"/>
          </a:p>
        </p:txBody>
      </p:sp>
      <p:pic>
        <p:nvPicPr>
          <p:cNvPr id="5" name="logo-isvdw-ppt.png"/>
          <p:cNvPicPr>
            <a:picLocks noChangeAspect="1"/>
          </p:cNvPicPr>
          <p:nvPr/>
        </p:nvPicPr>
        <p:blipFill>
          <a:blip r:embed="rId3">
            <a:extLst/>
          </a:blip>
          <a:stretch>
            <a:fillRect/>
          </a:stretch>
        </p:blipFill>
        <p:spPr>
          <a:xfrm>
            <a:off x="381536" y="5748981"/>
            <a:ext cx="953572" cy="953572"/>
          </a:xfrm>
          <a:prstGeom prst="rect">
            <a:avLst/>
          </a:prstGeom>
          <a:ln w="12700">
            <a:miter lim="400000"/>
          </a:ln>
        </p:spPr>
      </p:pic>
    </p:spTree>
    <p:extLst>
      <p:ext uri="{BB962C8B-B14F-4D97-AF65-F5344CB8AC3E}">
        <p14:creationId xmlns:p14="http://schemas.microsoft.com/office/powerpoint/2010/main" val="321755059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5B144F-DC48-46B9-A65C-1F46E0B8D6B5}"/>
              </a:ext>
            </a:extLst>
          </p:cNvPr>
          <p:cNvSpPr>
            <a:spLocks noGrp="1"/>
          </p:cNvSpPr>
          <p:nvPr>
            <p:ph type="title"/>
          </p:nvPr>
        </p:nvSpPr>
        <p:spPr/>
        <p:txBody>
          <a:bodyPr/>
          <a:lstStyle/>
          <a:p>
            <a:endParaRPr lang="nl-NL"/>
          </a:p>
        </p:txBody>
      </p:sp>
      <p:sp>
        <p:nvSpPr>
          <p:cNvPr id="3" name="Tijdelijke aanduiding voor tekst 2">
            <a:extLst>
              <a:ext uri="{FF2B5EF4-FFF2-40B4-BE49-F238E27FC236}">
                <a16:creationId xmlns:a16="http://schemas.microsoft.com/office/drawing/2014/main" id="{E479DFC6-7D50-47E4-9C0E-7DD961575F4A}"/>
              </a:ext>
            </a:extLst>
          </p:cNvPr>
          <p:cNvSpPr>
            <a:spLocks noGrp="1"/>
          </p:cNvSpPr>
          <p:nvPr>
            <p:ph type="body" sz="quarter" idx="1"/>
          </p:nvPr>
        </p:nvSpPr>
        <p:spPr/>
        <p:txBody>
          <a:bodyPr/>
          <a:lstStyle/>
          <a:p>
            <a:endParaRPr lang="nl-NL"/>
          </a:p>
        </p:txBody>
      </p:sp>
      <p:pic>
        <p:nvPicPr>
          <p:cNvPr id="4" name="Tijdelijke aanduiding voor inhoud 3">
            <a:extLst>
              <a:ext uri="{FF2B5EF4-FFF2-40B4-BE49-F238E27FC236}">
                <a16:creationId xmlns:a16="http://schemas.microsoft.com/office/drawing/2014/main" id="{0C775B34-C4F6-4DE9-B736-66A8C835D0CA}"/>
              </a:ext>
            </a:extLst>
          </p:cNvPr>
          <p:cNvPicPr>
            <a:picLocks noChangeAspect="1"/>
          </p:cNvPicPr>
          <p:nvPr/>
        </p:nvPicPr>
        <p:blipFill>
          <a:blip r:embed="rId3"/>
          <a:stretch>
            <a:fillRect/>
          </a:stretch>
        </p:blipFill>
        <p:spPr>
          <a:xfrm>
            <a:off x="0" y="0"/>
            <a:ext cx="12192000" cy="6889691"/>
          </a:xfrm>
          <a:prstGeom prst="rect">
            <a:avLst/>
          </a:prstGeom>
          <a:ln w="12700">
            <a:miter lim="400000"/>
          </a:ln>
          <a:extLst>
            <a:ext uri="{C572A759-6A51-4108-AA02-DFA0A04FC94B}">
              <ma14:wrappingTextBoxFlag xmlns="" xmlns:ma14="http://schemas.microsoft.com/office/mac/drawingml/2011/main" val="1"/>
            </a:ext>
          </a:extLst>
        </p:spPr>
      </p:pic>
    </p:spTree>
    <p:extLst>
      <p:ext uri="{BB962C8B-B14F-4D97-AF65-F5344CB8AC3E}">
        <p14:creationId xmlns:p14="http://schemas.microsoft.com/office/powerpoint/2010/main" val="171629641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6">
            <a:extLst>
              <a:ext uri="{FF2B5EF4-FFF2-40B4-BE49-F238E27FC236}">
                <a16:creationId xmlns:a16="http://schemas.microsoft.com/office/drawing/2014/main" id="{FD827184-4296-4A6B-9791-C419CEDF0468}"/>
              </a:ext>
            </a:extLst>
          </p:cNvPr>
          <p:cNvSpPr txBox="1">
            <a:spLocks/>
          </p:cNvSpPr>
          <p:nvPr/>
        </p:nvSpPr>
        <p:spPr>
          <a:xfrm>
            <a:off x="3778955" y="428625"/>
            <a:ext cx="5393801" cy="1188878"/>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normAutofit/>
          </a:bodyPr>
          <a:lstStyle>
            <a:lvl1pPr marL="0" marR="0" indent="0" algn="ctr" defTabSz="821531"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Arial"/>
                <a:ea typeface="Arial"/>
                <a:cs typeface="Arial"/>
                <a:sym typeface="Arial"/>
              </a:defRPr>
            </a:lvl1pPr>
            <a:lvl2pPr marL="0" marR="0" indent="228600" algn="ctr" defTabSz="821531"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Arial"/>
                <a:ea typeface="Arial"/>
                <a:cs typeface="Arial"/>
                <a:sym typeface="Arial"/>
              </a:defRPr>
            </a:lvl2pPr>
            <a:lvl3pPr marL="0" marR="0" indent="457200" algn="ctr" defTabSz="821531"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Arial"/>
                <a:ea typeface="Arial"/>
                <a:cs typeface="Arial"/>
                <a:sym typeface="Arial"/>
              </a:defRPr>
            </a:lvl3pPr>
            <a:lvl4pPr marL="0" marR="0" indent="685800" algn="ctr" defTabSz="821531"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Arial"/>
                <a:ea typeface="Arial"/>
                <a:cs typeface="Arial"/>
                <a:sym typeface="Arial"/>
              </a:defRPr>
            </a:lvl4pPr>
            <a:lvl5pPr marL="0" marR="0" indent="914400" algn="ctr" defTabSz="821531"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Arial"/>
                <a:ea typeface="Arial"/>
                <a:cs typeface="Arial"/>
                <a:sym typeface="Arial"/>
              </a:defRPr>
            </a:lvl5pPr>
            <a:lvl6pPr marL="0" marR="0" indent="1143000" algn="ctr" defTabSz="821531"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Arial"/>
                <a:ea typeface="Arial"/>
                <a:cs typeface="Arial"/>
                <a:sym typeface="Arial"/>
              </a:defRPr>
            </a:lvl6pPr>
            <a:lvl7pPr marL="0" marR="0" indent="1371600" algn="ctr" defTabSz="821531"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Arial"/>
                <a:ea typeface="Arial"/>
                <a:cs typeface="Arial"/>
                <a:sym typeface="Arial"/>
              </a:defRPr>
            </a:lvl7pPr>
            <a:lvl8pPr marL="0" marR="0" indent="1600200" algn="ctr" defTabSz="821531"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Arial"/>
                <a:ea typeface="Arial"/>
                <a:cs typeface="Arial"/>
                <a:sym typeface="Arial"/>
              </a:defRPr>
            </a:lvl8pPr>
            <a:lvl9pPr marL="0" marR="0" indent="1828800" algn="ctr" defTabSz="821531"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Arial"/>
                <a:ea typeface="Arial"/>
                <a:cs typeface="Arial"/>
                <a:sym typeface="Arial"/>
              </a:defRPr>
            </a:lvl9pPr>
          </a:lstStyle>
          <a:p>
            <a:pPr algn="r" hangingPunct="1"/>
            <a:r>
              <a:rPr lang="nl-NL" sz="5600" dirty="0"/>
              <a:t>Oudergeleding</a:t>
            </a:r>
            <a:endParaRPr lang="nl-NL"/>
          </a:p>
        </p:txBody>
      </p:sp>
      <p:sp>
        <p:nvSpPr>
          <p:cNvPr id="2" name="Rechthoek 1">
            <a:extLst>
              <a:ext uri="{FF2B5EF4-FFF2-40B4-BE49-F238E27FC236}">
                <a16:creationId xmlns:a16="http://schemas.microsoft.com/office/drawing/2014/main" id="{D9951C7D-BE4E-4623-9AC9-E76D941352AE}"/>
              </a:ext>
            </a:extLst>
          </p:cNvPr>
          <p:cNvSpPr/>
          <p:nvPr/>
        </p:nvSpPr>
        <p:spPr>
          <a:xfrm>
            <a:off x="2988288" y="4270186"/>
            <a:ext cx="6178294" cy="1615827"/>
          </a:xfrm>
          <a:prstGeom prst="rect">
            <a:avLst/>
          </a:prstGeom>
        </p:spPr>
        <p:txBody>
          <a:bodyPr wrap="none" anchor="t">
            <a:spAutoFit/>
          </a:bodyPr>
          <a:lstStyle/>
          <a:p>
            <a:endParaRPr lang="nl-NL" sz="3300" b="1" dirty="0">
              <a:solidFill>
                <a:schemeClr val="accent4">
                  <a:lumMod val="60000"/>
                  <a:lumOff val="40000"/>
                </a:schemeClr>
              </a:solidFill>
              <a:latin typeface="Trebuchet MS" panose="020B0603020202020204" pitchFamily="34" charset="0"/>
            </a:endParaRPr>
          </a:p>
          <a:p>
            <a:r>
              <a:rPr lang="nl-NL" sz="3300" b="1">
                <a:solidFill>
                  <a:schemeClr val="accent4">
                    <a:lumMod val="60000"/>
                    <a:lumOff val="40000"/>
                  </a:schemeClr>
                </a:solidFill>
                <a:latin typeface="Trebuchet MS" panose="020B0603020202020204" pitchFamily="34" charset="0"/>
              </a:rPr>
              <a:t>Interesse mail dan met:  </a:t>
            </a:r>
            <a:endParaRPr lang="nl-NL">
              <a:solidFill>
                <a:schemeClr val="accent4">
                  <a:lumMod val="60000"/>
                  <a:lumOff val="40000"/>
                </a:schemeClr>
              </a:solidFill>
            </a:endParaRPr>
          </a:p>
          <a:p>
            <a:r>
              <a:rPr lang="nl-NL" sz="3300" b="1">
                <a:solidFill>
                  <a:schemeClr val="accent4">
                    <a:lumMod val="60000"/>
                    <a:lumOff val="40000"/>
                  </a:schemeClr>
                </a:solidFill>
                <a:latin typeface="Trebuchet MS" panose="020B0603020202020204" pitchFamily="34" charset="0"/>
              </a:rPr>
              <a:t>l.wagemakers@hethooghuis.nl</a:t>
            </a:r>
            <a:endParaRPr lang="nl-NL" sz="3300">
              <a:solidFill>
                <a:schemeClr val="accent4">
                  <a:lumMod val="60000"/>
                  <a:lumOff val="40000"/>
                </a:schemeClr>
              </a:solidFill>
            </a:endParaRPr>
          </a:p>
        </p:txBody>
      </p:sp>
      <p:pic>
        <p:nvPicPr>
          <p:cNvPr id="1026" name="Picture 2" descr="Afbeeldingsresultaat voor oudergeleding">
            <a:extLst>
              <a:ext uri="{FF2B5EF4-FFF2-40B4-BE49-F238E27FC236}">
                <a16:creationId xmlns:a16="http://schemas.microsoft.com/office/drawing/2014/main" id="{8448C265-BF68-489E-8C47-95DC6A5175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2896" y="1703767"/>
            <a:ext cx="5798213" cy="2652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421729"/>
      </p:ext>
    </p:extLst>
  </p:cSld>
  <p:clrMapOvr>
    <a:masterClrMapping/>
  </p:clrMapOvr>
  <p:transition spd="slow">
    <p:push dir="u"/>
  </p:transition>
</p:sld>
</file>

<file path=ppt/theme/theme1.xml><?xml version="1.0" encoding="utf-8"?>
<a:theme xmlns:a="http://schemas.openxmlformats.org/drawingml/2006/main" name="Zuidwest groen">
  <a:themeElements>
    <a:clrScheme name="Het Hooghuis - Zuidwest">
      <a:dk1>
        <a:sysClr val="windowText" lastClr="000000"/>
      </a:dk1>
      <a:lt1>
        <a:sysClr val="window" lastClr="FFFFFF"/>
      </a:lt1>
      <a:dk2>
        <a:srgbClr val="44546A"/>
      </a:dk2>
      <a:lt2>
        <a:srgbClr val="E7E6E6"/>
      </a:lt2>
      <a:accent1>
        <a:srgbClr val="3DA436"/>
      </a:accent1>
      <a:accent2>
        <a:srgbClr val="CC171A"/>
      </a:accent2>
      <a:accent3>
        <a:srgbClr val="EF7D00"/>
      </a:accent3>
      <a:accent4>
        <a:srgbClr val="008BD2"/>
      </a:accent4>
      <a:accent5>
        <a:srgbClr val="83207E"/>
      </a:accent5>
      <a:accent6>
        <a:srgbClr val="FFC000"/>
      </a:accent6>
      <a:hlink>
        <a:srgbClr val="008AD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Zuidwest.potx" id="{9E733756-6C9A-4342-BD8C-1A560A8C577C}" vid="{D96EAC23-7E05-4405-9AC5-ED2D8E7A9CBC}"/>
    </a:ext>
  </a:extLst>
</a:theme>
</file>

<file path=ppt/theme/theme2.xml><?xml version="1.0" encoding="utf-8"?>
<a:theme xmlns:a="http://schemas.openxmlformats.org/drawingml/2006/main" name="Zuidwest wit">
  <a:themeElements>
    <a:clrScheme name="Het Hooghuis - Zuidwest">
      <a:dk1>
        <a:sysClr val="windowText" lastClr="000000"/>
      </a:dk1>
      <a:lt1>
        <a:sysClr val="window" lastClr="FFFFFF"/>
      </a:lt1>
      <a:dk2>
        <a:srgbClr val="44546A"/>
      </a:dk2>
      <a:lt2>
        <a:srgbClr val="E7E6E6"/>
      </a:lt2>
      <a:accent1>
        <a:srgbClr val="3FA535"/>
      </a:accent1>
      <a:accent2>
        <a:srgbClr val="FAB90A"/>
      </a:accent2>
      <a:accent3>
        <a:srgbClr val="CC171A"/>
      </a:accent3>
      <a:accent4>
        <a:srgbClr val="008BD2"/>
      </a:accent4>
      <a:accent5>
        <a:srgbClr val="83207E"/>
      </a:accent5>
      <a:accent6>
        <a:srgbClr val="AEC90B"/>
      </a:accent6>
      <a:hlink>
        <a:srgbClr val="008AD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Zuidwest.potx" id="{9E733756-6C9A-4342-BD8C-1A560A8C577C}" vid="{13D9067F-5ACD-4EF6-9771-2A41F8321206}"/>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ZuidWest</Template>
  <TotalTime>26</TotalTime>
  <Words>838</Words>
  <Application>Microsoft Office PowerPoint</Application>
  <PresentationFormat>Breedbeeld</PresentationFormat>
  <Paragraphs>129</Paragraphs>
  <Slides>19</Slides>
  <Notes>12</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19</vt:i4>
      </vt:variant>
    </vt:vector>
  </HeadingPairs>
  <TitlesOfParts>
    <vt:vector size="26" baseType="lpstr">
      <vt:lpstr>Arial</vt:lpstr>
      <vt:lpstr>Calibri</vt:lpstr>
      <vt:lpstr>Helvetica Light</vt:lpstr>
      <vt:lpstr>Helvetica Neue</vt:lpstr>
      <vt:lpstr>Trebuchet MS</vt:lpstr>
      <vt:lpstr>Zuidwest groen</vt:lpstr>
      <vt:lpstr>Zuidwest wit</vt:lpstr>
      <vt:lpstr>Welkom </vt:lpstr>
      <vt:lpstr>Teamleider </vt:lpstr>
      <vt:lpstr>Opzet van de avond</vt:lpstr>
      <vt:lpstr>Samenwerking</vt:lpstr>
      <vt:lpstr>Verwachtingen Ouders: </vt:lpstr>
      <vt:lpstr>Verwachtingen Docenten:</vt:lpstr>
      <vt:lpstr>Verwachtingen Leerlingen:</vt:lpstr>
      <vt:lpstr>PowerPoint-presentatie</vt:lpstr>
      <vt:lpstr>PowerPoint-presentatie</vt:lpstr>
      <vt:lpstr>PowerPoint-presentatie</vt:lpstr>
      <vt:lpstr>PowerPoint-presentatie</vt:lpstr>
      <vt:lpstr>Som today</vt:lpstr>
      <vt:lpstr> Loopbaan oriëntatie en begeleiding  (LOB)</vt:lpstr>
      <vt:lpstr>LOB</vt:lpstr>
      <vt:lpstr>LOB</vt:lpstr>
      <vt:lpstr>PowerPoint-presentatie</vt:lpstr>
      <vt:lpstr>Ondersteuningsmogelijkheden </vt:lpstr>
      <vt:lpstr>Overgang naar bovenbouw</vt:lpstr>
      <vt:lpstr>We gaan er een mooi schooljaar met elkaar van maken.</vt:lpstr>
    </vt:vector>
  </TitlesOfParts>
  <Company>Het Hooghuis - Zuidwest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dc:title>
  <dc:creator>Veer, R (Robbert) van der</dc:creator>
  <cp:lastModifiedBy>Steinmeijer, JBA (Jeroen)</cp:lastModifiedBy>
  <cp:revision>44</cp:revision>
  <dcterms:created xsi:type="dcterms:W3CDTF">2018-08-17T10:44:41Z</dcterms:created>
  <dcterms:modified xsi:type="dcterms:W3CDTF">2018-08-22T18:20:18Z</dcterms:modified>
</cp:coreProperties>
</file>